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Quicksand"/>
      <p:regular r:id="rId29"/>
      <p:bold r:id="rId30"/>
    </p:embeddedFont>
    <p:embeddedFont>
      <p:font typeface="Comfortaa"/>
      <p:regular r:id="rId31"/>
      <p:bold r:id="rId32"/>
    </p:embeddedFont>
    <p:embeddedFont>
      <p:font typeface="Quicksand Light"/>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5" roundtripDataSignature="AMtx7miXiaCXR7CR70mxzI18T+Cxwtdey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59E629B-4C51-4494-8939-33F25D497B3E}">
  <a:tblStyle styleId="{D59E629B-4C51-4494-8939-33F25D497B3E}"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Quicksand-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omfortaa-regular.fntdata"/><Relationship Id="rId30" Type="http://schemas.openxmlformats.org/officeDocument/2006/relationships/font" Target="fonts/Quicksand-bold.fntdata"/><Relationship Id="rId11" Type="http://schemas.openxmlformats.org/officeDocument/2006/relationships/slide" Target="slides/slide6.xml"/><Relationship Id="rId33" Type="http://schemas.openxmlformats.org/officeDocument/2006/relationships/font" Target="fonts/QuicksandLight-regular.fntdata"/><Relationship Id="rId10" Type="http://schemas.openxmlformats.org/officeDocument/2006/relationships/slide" Target="slides/slide5.xml"/><Relationship Id="rId32" Type="http://schemas.openxmlformats.org/officeDocument/2006/relationships/font" Target="fonts/Comfortaa-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QuicksandLight-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image:https://pixabay.com/vectors/meter-gauge-speedometer-dashboard-5932974/</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dd97bcb1b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gdd97bcb1bb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e660ed348764213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1e660ed348764213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e660ed348764213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g1e660ed348764213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e660ed348764213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g1e660ed348764213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e660ed348764213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g1e660ed348764213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e660ed348764213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g1e660ed348764213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e660ed348764213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g1e660ed348764213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 name="Google Shape;34;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fb882287d4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gfb882287d4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how quickly the students completed the investigate task you could choose to just initially do the first modification then do a follow up lesson that really focuses on modification before moving on to making a completely new program using functions and the sensor board whisp-o-meter circuit</a:t>
            </a:r>
            <a:endParaRPr sz="1000"/>
          </a:p>
          <a:p>
            <a:pPr indent="0" lvl="0" marL="0" rtl="0" algn="l">
              <a:lnSpc>
                <a:spcPct val="100000"/>
              </a:lnSpc>
              <a:spcBef>
                <a:spcPts val="0"/>
              </a:spcBef>
              <a:spcAft>
                <a:spcPts val="0"/>
              </a:spcAft>
              <a:buSzPts val="1100"/>
              <a:buNone/>
            </a:pPr>
            <a:r>
              <a:t/>
            </a:r>
            <a:endParaRPr sz="1000">
              <a:latin typeface="Quicksand"/>
              <a:ea typeface="Quicksand"/>
              <a:cs typeface="Quicksand"/>
              <a:sym typeface="Quicksand"/>
            </a:endParaRPr>
          </a:p>
          <a:p>
            <a:pPr indent="0" lvl="0" marL="0" rtl="0" algn="l">
              <a:lnSpc>
                <a:spcPct val="100000"/>
              </a:lnSpc>
              <a:spcBef>
                <a:spcPts val="0"/>
              </a:spcBef>
              <a:spcAft>
                <a:spcPts val="0"/>
              </a:spcAft>
              <a:buSzPts val="1100"/>
              <a:buNone/>
            </a:pPr>
            <a:r>
              <a:rPr lang="en-GB" sz="1000">
                <a:latin typeface="Quicksand"/>
                <a:ea typeface="Quicksand"/>
                <a:cs typeface="Quicksand"/>
                <a:sym typeface="Quicksand"/>
              </a:rPr>
              <a:t>Image by &lt;a href="https://pixabay.com/users/maciej326-1771256/?utm_source=link-attribution&amp;amp;utm_medium=referral&amp;amp;utm_campaign=image&amp;amp;utm_content=1945856"&gt;Monika Grafik&lt;/a&gt; from &lt;a </a:t>
            </a:r>
            <a:endParaRPr sz="1000">
              <a:latin typeface="Quicksand"/>
              <a:ea typeface="Quicksand"/>
              <a:cs typeface="Quicksand"/>
              <a:sym typeface="Quicksan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f1676af992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gf1676af992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plenary relates directly to activity 1 to ensure that the students have a secure understanding of trace tables.</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fb882287d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gfb882287d4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Before you share this slide circulate the room to see who has got it right so that the correct solution is shared with the class.  Using the plenary worksheet answers sheet work through the loops and variables to share the correct answer with the class.  https://pixabay.com/vectors/pixel-cells-seminar-conference-3974170/</a:t>
            </a:r>
            <a:endParaRPr sz="1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f7b5a3626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gf7b5a36262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An empty trace table template is provided for the students to use as a homework sheet.  You could suggest that they also take the plenary sheet home with them in order to have a worked example for inspiration.</a:t>
            </a:r>
            <a:endParaRPr/>
          </a:p>
          <a:p>
            <a:pPr indent="0" lvl="0" marL="0" rtl="0" algn="l">
              <a:lnSpc>
                <a:spcPct val="100000"/>
              </a:lnSpc>
              <a:spcBef>
                <a:spcPts val="0"/>
              </a:spcBef>
              <a:spcAft>
                <a:spcPts val="0"/>
              </a:spcAft>
              <a:buSzPts val="1100"/>
              <a:buNone/>
            </a:pPr>
            <a:r>
              <a:rPr lang="en-GB"/>
              <a:t>https://pixabay.com/vectors/pencil-rocket-infinity-education-5865694/</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f1676af992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gf1676af992_1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lesson pack contains a detailed answer sheet which uses the “Diagnostic” questions format i.e. not only are you given the right answer and explanation of the answer it shows the wrong answers and where the students may have gone wrong in choosing that option.  In the next slide we concentrate on question 4 to show how useful a trace table can use in understanding and testing a program.</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f89cd2331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gf89cd23318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Ideally you would build up the trace table whilst talking to the students and writing on the board, but if time is short you can use this table to show how a trace table is constructed.</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f89cd2331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gf89cd2331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Ideally you would build up the trace table whilst talking to the students and writing on the board, but if time is short you can use this nimated table to show how a trace table is constructed.</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students have looked at the program as a whole prior to this lesson but need a reminder before proceeding with the code conversation.</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If you had enough space in your classroom or department your circuits should be still connected.  However, it would be as well to reflash the program so that the students can be reassured that they are starting with the correct Monks Makes program.</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3" name="Google Shape;13;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1pPr>
            <a:lvl2pPr indent="0" lvl="1"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2pPr>
            <a:lvl3pPr indent="0" lvl="2"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3pPr>
            <a:lvl4pPr indent="0" lvl="3"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4pPr>
            <a:lvl5pPr indent="0" lvl="4"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5pPr>
            <a:lvl6pPr indent="0" lvl="5"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6pPr>
            <a:lvl7pPr indent="0" lvl="6"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7pPr>
            <a:lvl8pPr indent="0" lvl="7"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8pPr>
            <a:lvl9pPr indent="0" lvl="8"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4" name="Shape 14"/>
        <p:cNvGrpSpPr/>
        <p:nvPr/>
      </p:nvGrpSpPr>
      <p:grpSpPr>
        <a:xfrm>
          <a:off x="0" y="0"/>
          <a:ext cx="0" cy="0"/>
          <a:chOff x="0" y="0"/>
          <a:chExt cx="0" cy="0"/>
        </a:xfrm>
      </p:grpSpPr>
      <p:sp>
        <p:nvSpPr>
          <p:cNvPr id="15" name="Google Shape;15;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6" name="Google Shape;16;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8" name="Shape 18"/>
        <p:cNvGrpSpPr/>
        <p:nvPr/>
      </p:nvGrpSpPr>
      <p:grpSpPr>
        <a:xfrm>
          <a:off x="0" y="0"/>
          <a:ext cx="0" cy="0"/>
          <a:chOff x="0" y="0"/>
          <a:chExt cx="0" cy="0"/>
        </a:xfrm>
      </p:grpSpPr>
      <p:sp>
        <p:nvSpPr>
          <p:cNvPr id="19" name="Google Shape;19;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0" name="Google Shape;20;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2" name="Google Shape;22;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3" name="Google Shape;23;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1"/>
          <p:cNvSpPr txBox="1"/>
          <p:nvPr>
            <p:ph type="title"/>
          </p:nvPr>
        </p:nvSpPr>
        <p:spPr>
          <a:xfrm>
            <a:off x="90350" y="470725"/>
            <a:ext cx="4646700" cy="233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Solar kit lesson 3 - Energy meter II</a:t>
            </a:r>
            <a:endParaRPr sz="4800"/>
          </a:p>
        </p:txBody>
      </p:sp>
      <p:sp>
        <p:nvSpPr>
          <p:cNvPr id="29" name="Google Shape;29;p1"/>
          <p:cNvSpPr txBox="1"/>
          <p:nvPr>
            <p:ph idx="1" type="subTitle"/>
          </p:nvPr>
        </p:nvSpPr>
        <p:spPr>
          <a:xfrm>
            <a:off x="532550" y="2931300"/>
            <a:ext cx="42045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iteration/loops and trace tables</a:t>
            </a:r>
            <a:endParaRPr b="1" sz="1900">
              <a:latin typeface="Arial"/>
              <a:ea typeface="Arial"/>
              <a:cs typeface="Arial"/>
              <a:sym typeface="Arial"/>
            </a:endParaRPr>
          </a:p>
        </p:txBody>
      </p:sp>
      <p:sp>
        <p:nvSpPr>
          <p:cNvPr id="30" name="Google Shape;3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800"/>
              <a:buNone/>
            </a:pPr>
            <a:fld id="{00000000-1234-1234-1234-123412341234}" type="slidenum">
              <a:rPr lang="en-GB"/>
              <a:t>‹#›</a:t>
            </a:fld>
            <a:endParaRPr/>
          </a:p>
        </p:txBody>
      </p:sp>
      <p:pic>
        <p:nvPicPr>
          <p:cNvPr id="31" name="Google Shape;31;p1"/>
          <p:cNvPicPr preferRelativeResize="0"/>
          <p:nvPr/>
        </p:nvPicPr>
        <p:blipFill rotWithShape="1">
          <a:blip r:embed="rId3">
            <a:alphaModFix/>
          </a:blip>
          <a:srcRect b="0" l="0" r="0" t="0"/>
          <a:stretch/>
        </p:blipFill>
        <p:spPr>
          <a:xfrm>
            <a:off x="4737050" y="1017600"/>
            <a:ext cx="4102150" cy="251256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17" name="Google Shape;117;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8" name="Google Shape;118;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from microbit import</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 </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19" name="Google Shape;119;ga5e087ef53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
        <p:nvSpPr>
          <p:cNvPr id="120" name="Google Shape;120;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0" st="0"/>
                                            </p:txEl>
                                          </p:spTgt>
                                        </p:tgtEl>
                                        <p:attrNameLst>
                                          <p:attrName>style.visibility</p:attrName>
                                        </p:attrNameLst>
                                      </p:cBhvr>
                                      <p:to>
                                        <p:strVal val="visible"/>
                                      </p:to>
                                    </p:set>
                                    <p:animEffect filter="fade" transition="in">
                                      <p:cBhvr>
                                        <p:cTn dur="1000"/>
                                        <p:tgtEl>
                                          <p:spTgt spid="11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1" st="1"/>
                                            </p:txEl>
                                          </p:spTgt>
                                        </p:tgtEl>
                                        <p:attrNameLst>
                                          <p:attrName>style.visibility</p:attrName>
                                        </p:attrNameLst>
                                      </p:cBhvr>
                                      <p:to>
                                        <p:strVal val="visible"/>
                                      </p:to>
                                    </p:set>
                                    <p:animEffect filter="fade" transition="in">
                                      <p:cBhvr>
                                        <p:cTn dur="1000"/>
                                        <p:tgtEl>
                                          <p:spTgt spid="11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2" st="2"/>
                                            </p:txEl>
                                          </p:spTgt>
                                        </p:tgtEl>
                                        <p:attrNameLst>
                                          <p:attrName>style.visibility</p:attrName>
                                        </p:attrNameLst>
                                      </p:cBhvr>
                                      <p:to>
                                        <p:strVal val="visible"/>
                                      </p:to>
                                    </p:set>
                                    <p:animEffect filter="fade" transition="in">
                                      <p:cBhvr>
                                        <p:cTn dur="1000"/>
                                        <p:tgtEl>
                                          <p:spTgt spid="11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3" st="3"/>
                                            </p:txEl>
                                          </p:spTgt>
                                        </p:tgtEl>
                                        <p:attrNameLst>
                                          <p:attrName>style.visibility</p:attrName>
                                        </p:attrNameLst>
                                      </p:cBhvr>
                                      <p:to>
                                        <p:strVal val="visible"/>
                                      </p:to>
                                    </p:set>
                                    <p:animEffect filter="fade" transition="in">
                                      <p:cBhvr>
                                        <p:cTn dur="1000"/>
                                        <p:tgtEl>
                                          <p:spTgt spid="11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4" st="4"/>
                                            </p:txEl>
                                          </p:spTgt>
                                        </p:tgtEl>
                                        <p:attrNameLst>
                                          <p:attrName>style.visibility</p:attrName>
                                        </p:attrNameLst>
                                      </p:cBhvr>
                                      <p:to>
                                        <p:strVal val="visible"/>
                                      </p:to>
                                    </p:set>
                                    <p:animEffect filter="fade" transition="in">
                                      <p:cBhvr>
                                        <p:cTn dur="1000"/>
                                        <p:tgtEl>
                                          <p:spTgt spid="11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5" st="5"/>
                                            </p:txEl>
                                          </p:spTgt>
                                        </p:tgtEl>
                                        <p:attrNameLst>
                                          <p:attrName>style.visibility</p:attrName>
                                        </p:attrNameLst>
                                      </p:cBhvr>
                                      <p:to>
                                        <p:strVal val="visible"/>
                                      </p:to>
                                    </p:set>
                                    <p:animEffect filter="fade" transition="in">
                                      <p:cBhvr>
                                        <p:cTn dur="1000"/>
                                        <p:tgtEl>
                                          <p:spTgt spid="11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6" st="6"/>
                                            </p:txEl>
                                          </p:spTgt>
                                        </p:tgtEl>
                                        <p:attrNameLst>
                                          <p:attrName>style.visibility</p:attrName>
                                        </p:attrNameLst>
                                      </p:cBhvr>
                                      <p:to>
                                        <p:strVal val="visible"/>
                                      </p:to>
                                    </p:set>
                                    <p:animEffect filter="fade" transition="in">
                                      <p:cBhvr>
                                        <p:cTn dur="1000"/>
                                        <p:tgtEl>
                                          <p:spTgt spid="11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7" st="7"/>
                                            </p:txEl>
                                          </p:spTgt>
                                        </p:tgtEl>
                                        <p:attrNameLst>
                                          <p:attrName>style.visibility</p:attrName>
                                        </p:attrNameLst>
                                      </p:cBhvr>
                                      <p:to>
                                        <p:strVal val="visible"/>
                                      </p:to>
                                    </p:set>
                                    <p:animEffect filter="fade" transition="in">
                                      <p:cBhvr>
                                        <p:cTn dur="1000"/>
                                        <p:tgtEl>
                                          <p:spTgt spid="11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26" name="Google Shape;126;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7" name="Google Shape;127;gb0857580e6_0_12"/>
          <p:cNvSpPr txBox="1"/>
          <p:nvPr/>
        </p:nvSpPr>
        <p:spPr>
          <a:xfrm>
            <a:off x="311150" y="1289050"/>
            <a:ext cx="7413300" cy="3672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while True:</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Loop forever</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p:txBody>
      </p:sp>
      <p:sp>
        <p:nvSpPr>
          <p:cNvPr id="128" name="Google Shape;128;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29" name="Google Shape;129;gb0857580e6_0_12"/>
          <p:cNvPicPr preferRelativeResize="0"/>
          <p:nvPr/>
        </p:nvPicPr>
        <p:blipFill rotWithShape="1">
          <a:blip r:embed="rId3">
            <a:alphaModFix/>
          </a:blip>
          <a:srcRect b="0" l="0" r="0" t="0"/>
          <a:stretch/>
        </p:blipFill>
        <p:spPr>
          <a:xfrm>
            <a:off x="6816275" y="540325"/>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animEffect filter="fade" transition="in">
                                      <p:cBhvr>
                                        <p:cTn dur="1000"/>
                                        <p:tgtEl>
                                          <p:spTgt spid="1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animEffect filter="fade" transition="in">
                                      <p:cBhvr>
                                        <p:cTn dur="1000"/>
                                        <p:tgtEl>
                                          <p:spTgt spid="12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animEffect filter="fade" transition="in">
                                      <p:cBhvr>
                                        <p:cTn dur="1000"/>
                                        <p:tgtEl>
                                          <p:spTgt spid="12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animEffect filter="fade" transition="in">
                                      <p:cBhvr>
                                        <p:cTn dur="1000"/>
                                        <p:tgtEl>
                                          <p:spTgt spid="12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4" st="4"/>
                                            </p:txEl>
                                          </p:spTgt>
                                        </p:tgtEl>
                                        <p:attrNameLst>
                                          <p:attrName>style.visibility</p:attrName>
                                        </p:attrNameLst>
                                      </p:cBhvr>
                                      <p:to>
                                        <p:strVal val="visible"/>
                                      </p:to>
                                    </p:set>
                                    <p:animEffect filter="fade" transition="in">
                                      <p:cBhvr>
                                        <p:cTn dur="1000"/>
                                        <p:tgtEl>
                                          <p:spTgt spid="12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5" st="5"/>
                                            </p:txEl>
                                          </p:spTgt>
                                        </p:tgtEl>
                                        <p:attrNameLst>
                                          <p:attrName>style.visibility</p:attrName>
                                        </p:attrNameLst>
                                      </p:cBhvr>
                                      <p:to>
                                        <p:strVal val="visible"/>
                                      </p:to>
                                    </p:set>
                                    <p:animEffect filter="fade" transition="in">
                                      <p:cBhvr>
                                        <p:cTn dur="1000"/>
                                        <p:tgtEl>
                                          <p:spTgt spid="12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6" st="6"/>
                                            </p:txEl>
                                          </p:spTgt>
                                        </p:tgtEl>
                                        <p:attrNameLst>
                                          <p:attrName>style.visibility</p:attrName>
                                        </p:attrNameLst>
                                      </p:cBhvr>
                                      <p:to>
                                        <p:strVal val="visible"/>
                                      </p:to>
                                    </p:set>
                                    <p:animEffect filter="fade" transition="in">
                                      <p:cBhvr>
                                        <p:cTn dur="1000"/>
                                        <p:tgtEl>
                                          <p:spTgt spid="127">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35" name="Google Shape;135;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6" name="Google Shape;136;gba05a7e25c_0_0"/>
          <p:cNvSpPr txBox="1"/>
          <p:nvPr/>
        </p:nvSpPr>
        <p:spPr>
          <a:xfrm>
            <a:off x="311150" y="1289050"/>
            <a:ext cx="83574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reading = pin0.read_analog()</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Sets variable for the reading. The function pin0.read_analog gives a number between 0 and 1023 depending on the voltage at pin0 (which is the Charge% pin on the Solar Store.</a:t>
            </a:r>
            <a:endParaRPr b="0" i="0" sz="1800" u="none" cap="none" strike="noStrike">
              <a:solidFill>
                <a:srgbClr val="FF00FF"/>
              </a:solidFill>
              <a:latin typeface="Arial"/>
              <a:ea typeface="Arial"/>
              <a:cs typeface="Arial"/>
              <a:sym typeface="Arial"/>
            </a:endParaRPr>
          </a:p>
        </p:txBody>
      </p:sp>
      <p:sp>
        <p:nvSpPr>
          <p:cNvPr id="137" name="Google Shape;137;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38" name="Google Shape;138;gba05a7e25c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0" st="0"/>
                                            </p:txEl>
                                          </p:spTgt>
                                        </p:tgtEl>
                                        <p:attrNameLst>
                                          <p:attrName>style.visibility</p:attrName>
                                        </p:attrNameLst>
                                      </p:cBhvr>
                                      <p:to>
                                        <p:strVal val="visible"/>
                                      </p:to>
                                    </p:set>
                                    <p:animEffect filter="fade" transition="in">
                                      <p:cBhvr>
                                        <p:cTn dur="1000"/>
                                        <p:tgtEl>
                                          <p:spTgt spid="13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1" st="1"/>
                                            </p:txEl>
                                          </p:spTgt>
                                        </p:tgtEl>
                                        <p:attrNameLst>
                                          <p:attrName>style.visibility</p:attrName>
                                        </p:attrNameLst>
                                      </p:cBhvr>
                                      <p:to>
                                        <p:strVal val="visible"/>
                                      </p:to>
                                    </p:set>
                                    <p:animEffect filter="fade" transition="in">
                                      <p:cBhvr>
                                        <p:cTn dur="1000"/>
                                        <p:tgtEl>
                                          <p:spTgt spid="13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2" st="2"/>
                                            </p:txEl>
                                          </p:spTgt>
                                        </p:tgtEl>
                                        <p:attrNameLst>
                                          <p:attrName>style.visibility</p:attrName>
                                        </p:attrNameLst>
                                      </p:cBhvr>
                                      <p:to>
                                        <p:strVal val="visible"/>
                                      </p:to>
                                    </p:set>
                                    <p:animEffect filter="fade" transition="in">
                                      <p:cBhvr>
                                        <p:cTn dur="1000"/>
                                        <p:tgtEl>
                                          <p:spTgt spid="13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3" st="3"/>
                                            </p:txEl>
                                          </p:spTgt>
                                        </p:tgtEl>
                                        <p:attrNameLst>
                                          <p:attrName>style.visibility</p:attrName>
                                        </p:attrNameLst>
                                      </p:cBhvr>
                                      <p:to>
                                        <p:strVal val="visible"/>
                                      </p:to>
                                    </p:set>
                                    <p:animEffect filter="fade" transition="in">
                                      <p:cBhvr>
                                        <p:cTn dur="1000"/>
                                        <p:tgtEl>
                                          <p:spTgt spid="13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4" st="4"/>
                                            </p:txEl>
                                          </p:spTgt>
                                        </p:tgtEl>
                                        <p:attrNameLst>
                                          <p:attrName>style.visibility</p:attrName>
                                        </p:attrNameLst>
                                      </p:cBhvr>
                                      <p:to>
                                        <p:strVal val="visible"/>
                                      </p:to>
                                    </p:set>
                                    <p:animEffect filter="fade" transition="in">
                                      <p:cBhvr>
                                        <p:cTn dur="1000"/>
                                        <p:tgtEl>
                                          <p:spTgt spid="13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5" st="5"/>
                                            </p:txEl>
                                          </p:spTgt>
                                        </p:tgtEl>
                                        <p:attrNameLst>
                                          <p:attrName>style.visibility</p:attrName>
                                        </p:attrNameLst>
                                      </p:cBhvr>
                                      <p:to>
                                        <p:strVal val="visible"/>
                                      </p:to>
                                    </p:set>
                                    <p:animEffect filter="fade" transition="in">
                                      <p:cBhvr>
                                        <p:cTn dur="1000"/>
                                        <p:tgtEl>
                                          <p:spTgt spid="136">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gdd97bcb1bb_0_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44" name="Google Shape;144;gdd97bcb1bb_0_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5" name="Google Shape;145;gdd97bcb1bb_0_15"/>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display.clear()</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calls the micro:bit display.clear() function which sets the brightness of all of the LEDs to 0, i.e. off.  It clears the LED display screen</a:t>
            </a:r>
            <a:endParaRPr b="0" i="0" sz="1800" u="none" cap="none" strike="noStrike">
              <a:solidFill>
                <a:srgbClr val="FF00FF"/>
              </a:solidFill>
              <a:latin typeface="Arial"/>
              <a:ea typeface="Arial"/>
              <a:cs typeface="Arial"/>
              <a:sym typeface="Arial"/>
            </a:endParaRPr>
          </a:p>
        </p:txBody>
      </p:sp>
      <p:sp>
        <p:nvSpPr>
          <p:cNvPr id="146" name="Google Shape;146;gdd97bcb1bb_0_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47" name="Google Shape;147;gdd97bcb1bb_0_15"/>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0" st="0"/>
                                            </p:txEl>
                                          </p:spTgt>
                                        </p:tgtEl>
                                        <p:attrNameLst>
                                          <p:attrName>style.visibility</p:attrName>
                                        </p:attrNameLst>
                                      </p:cBhvr>
                                      <p:to>
                                        <p:strVal val="visible"/>
                                      </p:to>
                                    </p:set>
                                    <p:animEffect filter="fade" transition="in">
                                      <p:cBhvr>
                                        <p:cTn dur="1000"/>
                                        <p:tgtEl>
                                          <p:spTgt spid="1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1" st="1"/>
                                            </p:txEl>
                                          </p:spTgt>
                                        </p:tgtEl>
                                        <p:attrNameLst>
                                          <p:attrName>style.visibility</p:attrName>
                                        </p:attrNameLst>
                                      </p:cBhvr>
                                      <p:to>
                                        <p:strVal val="visible"/>
                                      </p:to>
                                    </p:set>
                                    <p:animEffect filter="fade" transition="in">
                                      <p:cBhvr>
                                        <p:cTn dur="1000"/>
                                        <p:tgtEl>
                                          <p:spTgt spid="1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2" st="2"/>
                                            </p:txEl>
                                          </p:spTgt>
                                        </p:tgtEl>
                                        <p:attrNameLst>
                                          <p:attrName>style.visibility</p:attrName>
                                        </p:attrNameLst>
                                      </p:cBhvr>
                                      <p:to>
                                        <p:strVal val="visible"/>
                                      </p:to>
                                    </p:set>
                                    <p:animEffect filter="fade" transition="in">
                                      <p:cBhvr>
                                        <p:cTn dur="1000"/>
                                        <p:tgtEl>
                                          <p:spTgt spid="1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3" st="3"/>
                                            </p:txEl>
                                          </p:spTgt>
                                        </p:tgtEl>
                                        <p:attrNameLst>
                                          <p:attrName>style.visibility</p:attrName>
                                        </p:attrNameLst>
                                      </p:cBhvr>
                                      <p:to>
                                        <p:strVal val="visible"/>
                                      </p:to>
                                    </p:set>
                                    <p:animEffect filter="fade" transition="in">
                                      <p:cBhvr>
                                        <p:cTn dur="1000"/>
                                        <p:tgtEl>
                                          <p:spTgt spid="1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4" st="4"/>
                                            </p:txEl>
                                          </p:spTgt>
                                        </p:tgtEl>
                                        <p:attrNameLst>
                                          <p:attrName>style.visibility</p:attrName>
                                        </p:attrNameLst>
                                      </p:cBhvr>
                                      <p:to>
                                        <p:strVal val="visible"/>
                                      </p:to>
                                    </p:set>
                                    <p:animEffect filter="fade" transition="in">
                                      <p:cBhvr>
                                        <p:cTn dur="1000"/>
                                        <p:tgtEl>
                                          <p:spTgt spid="14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5" st="5"/>
                                            </p:txEl>
                                          </p:spTgt>
                                        </p:tgtEl>
                                        <p:attrNameLst>
                                          <p:attrName>style.visibility</p:attrName>
                                        </p:attrNameLst>
                                      </p:cBhvr>
                                      <p:to>
                                        <p:strVal val="visible"/>
                                      </p:to>
                                    </p:set>
                                    <p:animEffect filter="fade" transition="in">
                                      <p:cBhvr>
                                        <p:cTn dur="1000"/>
                                        <p:tgtEl>
                                          <p:spTgt spid="14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6" st="6"/>
                                            </p:txEl>
                                          </p:spTgt>
                                        </p:tgtEl>
                                        <p:attrNameLst>
                                          <p:attrName>style.visibility</p:attrName>
                                        </p:attrNameLst>
                                      </p:cBhvr>
                                      <p:to>
                                        <p:strVal val="visible"/>
                                      </p:to>
                                    </p:set>
                                    <p:animEffect filter="fade" transition="in">
                                      <p:cBhvr>
                                        <p:cTn dur="1000"/>
                                        <p:tgtEl>
                                          <p:spTgt spid="14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1e660ed348764213_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3" name="Google Shape;153;g1e660ed348764213_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4" name="Google Shape;154;g1e660ed348764213_2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barchart(4, reading, P0_MAX)</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Call barchart function with variables (4,reading, PO_MAX) - reading here refers to the variable set at line 13 which is the “reading” from the Charge% pin on the Solar Store.</a:t>
            </a:r>
            <a:endParaRPr b="0" i="0" sz="1800" u="none" cap="none" strike="noStrike">
              <a:solidFill>
                <a:srgbClr val="FF00FF"/>
              </a:solidFill>
              <a:latin typeface="Arial"/>
              <a:ea typeface="Arial"/>
              <a:cs typeface="Arial"/>
              <a:sym typeface="Arial"/>
            </a:endParaRPr>
          </a:p>
        </p:txBody>
      </p:sp>
      <p:sp>
        <p:nvSpPr>
          <p:cNvPr id="155" name="Google Shape;155;g1e660ed348764213_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56" name="Google Shape;156;g1e660ed348764213_2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0" st="0"/>
                                            </p:txEl>
                                          </p:spTgt>
                                        </p:tgtEl>
                                        <p:attrNameLst>
                                          <p:attrName>style.visibility</p:attrName>
                                        </p:attrNameLst>
                                      </p:cBhvr>
                                      <p:to>
                                        <p:strVal val="visible"/>
                                      </p:to>
                                    </p:set>
                                    <p:animEffect filter="fade" transition="in">
                                      <p:cBhvr>
                                        <p:cTn dur="1000"/>
                                        <p:tgtEl>
                                          <p:spTgt spid="15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1" st="1"/>
                                            </p:txEl>
                                          </p:spTgt>
                                        </p:tgtEl>
                                        <p:attrNameLst>
                                          <p:attrName>style.visibility</p:attrName>
                                        </p:attrNameLst>
                                      </p:cBhvr>
                                      <p:to>
                                        <p:strVal val="visible"/>
                                      </p:to>
                                    </p:set>
                                    <p:animEffect filter="fade" transition="in">
                                      <p:cBhvr>
                                        <p:cTn dur="1000"/>
                                        <p:tgtEl>
                                          <p:spTgt spid="15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2" st="2"/>
                                            </p:txEl>
                                          </p:spTgt>
                                        </p:tgtEl>
                                        <p:attrNameLst>
                                          <p:attrName>style.visibility</p:attrName>
                                        </p:attrNameLst>
                                      </p:cBhvr>
                                      <p:to>
                                        <p:strVal val="visible"/>
                                      </p:to>
                                    </p:set>
                                    <p:animEffect filter="fade" transition="in">
                                      <p:cBhvr>
                                        <p:cTn dur="1000"/>
                                        <p:tgtEl>
                                          <p:spTgt spid="15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3" st="3"/>
                                            </p:txEl>
                                          </p:spTgt>
                                        </p:tgtEl>
                                        <p:attrNameLst>
                                          <p:attrName>style.visibility</p:attrName>
                                        </p:attrNameLst>
                                      </p:cBhvr>
                                      <p:to>
                                        <p:strVal val="visible"/>
                                      </p:to>
                                    </p:set>
                                    <p:animEffect filter="fade" transition="in">
                                      <p:cBhvr>
                                        <p:cTn dur="1000"/>
                                        <p:tgtEl>
                                          <p:spTgt spid="15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4" st="4"/>
                                            </p:txEl>
                                          </p:spTgt>
                                        </p:tgtEl>
                                        <p:attrNameLst>
                                          <p:attrName>style.visibility</p:attrName>
                                        </p:attrNameLst>
                                      </p:cBhvr>
                                      <p:to>
                                        <p:strVal val="visible"/>
                                      </p:to>
                                    </p:set>
                                    <p:animEffect filter="fade" transition="in">
                                      <p:cBhvr>
                                        <p:cTn dur="1000"/>
                                        <p:tgtEl>
                                          <p:spTgt spid="15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5" st="5"/>
                                            </p:txEl>
                                          </p:spTgt>
                                        </p:tgtEl>
                                        <p:attrNameLst>
                                          <p:attrName>style.visibility</p:attrName>
                                        </p:attrNameLst>
                                      </p:cBhvr>
                                      <p:to>
                                        <p:strVal val="visible"/>
                                      </p:to>
                                    </p:set>
                                    <p:animEffect filter="fade" transition="in">
                                      <p:cBhvr>
                                        <p:cTn dur="1000"/>
                                        <p:tgtEl>
                                          <p:spTgt spid="15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6" st="6"/>
                                            </p:txEl>
                                          </p:spTgt>
                                        </p:tgtEl>
                                        <p:attrNameLst>
                                          <p:attrName>style.visibility</p:attrName>
                                        </p:attrNameLst>
                                      </p:cBhvr>
                                      <p:to>
                                        <p:strVal val="visible"/>
                                      </p:to>
                                    </p:set>
                                    <p:animEffect filter="fade" transition="in">
                                      <p:cBhvr>
                                        <p:cTn dur="1000"/>
                                        <p:tgtEl>
                                          <p:spTgt spid="154">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1e660ed348764213_2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2" name="Google Shape;162;g1e660ed348764213_2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3" name="Google Shape;163;g1e660ed348764213_28"/>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if button_a.was_pressed():</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if button a is pressed then…</a:t>
            </a:r>
            <a:endParaRPr b="0" i="0" sz="1800" u="none" cap="none" strike="noStrike">
              <a:solidFill>
                <a:srgbClr val="FF00FF"/>
              </a:solidFill>
              <a:latin typeface="Arial"/>
              <a:ea typeface="Arial"/>
              <a:cs typeface="Arial"/>
              <a:sym typeface="Arial"/>
            </a:endParaRPr>
          </a:p>
        </p:txBody>
      </p:sp>
      <p:sp>
        <p:nvSpPr>
          <p:cNvPr id="164" name="Google Shape;164;g1e660ed348764213_2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65" name="Google Shape;165;g1e660ed348764213_28"/>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0" st="0"/>
                                            </p:txEl>
                                          </p:spTgt>
                                        </p:tgtEl>
                                        <p:attrNameLst>
                                          <p:attrName>style.visibility</p:attrName>
                                        </p:attrNameLst>
                                      </p:cBhvr>
                                      <p:to>
                                        <p:strVal val="visible"/>
                                      </p:to>
                                    </p:set>
                                    <p:animEffect filter="fade" transition="in">
                                      <p:cBhvr>
                                        <p:cTn dur="1000"/>
                                        <p:tgtEl>
                                          <p:spTgt spid="1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1" st="1"/>
                                            </p:txEl>
                                          </p:spTgt>
                                        </p:tgtEl>
                                        <p:attrNameLst>
                                          <p:attrName>style.visibility</p:attrName>
                                        </p:attrNameLst>
                                      </p:cBhvr>
                                      <p:to>
                                        <p:strVal val="visible"/>
                                      </p:to>
                                    </p:set>
                                    <p:animEffect filter="fade" transition="in">
                                      <p:cBhvr>
                                        <p:cTn dur="1000"/>
                                        <p:tgtEl>
                                          <p:spTgt spid="1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2" st="2"/>
                                            </p:txEl>
                                          </p:spTgt>
                                        </p:tgtEl>
                                        <p:attrNameLst>
                                          <p:attrName>style.visibility</p:attrName>
                                        </p:attrNameLst>
                                      </p:cBhvr>
                                      <p:to>
                                        <p:strVal val="visible"/>
                                      </p:to>
                                    </p:set>
                                    <p:animEffect filter="fade" transition="in">
                                      <p:cBhvr>
                                        <p:cTn dur="1000"/>
                                        <p:tgtEl>
                                          <p:spTgt spid="16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3" st="3"/>
                                            </p:txEl>
                                          </p:spTgt>
                                        </p:tgtEl>
                                        <p:attrNameLst>
                                          <p:attrName>style.visibility</p:attrName>
                                        </p:attrNameLst>
                                      </p:cBhvr>
                                      <p:to>
                                        <p:strVal val="visible"/>
                                      </p:to>
                                    </p:set>
                                    <p:animEffect filter="fade" transition="in">
                                      <p:cBhvr>
                                        <p:cTn dur="1000"/>
                                        <p:tgtEl>
                                          <p:spTgt spid="16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4" st="4"/>
                                            </p:txEl>
                                          </p:spTgt>
                                        </p:tgtEl>
                                        <p:attrNameLst>
                                          <p:attrName>style.visibility</p:attrName>
                                        </p:attrNameLst>
                                      </p:cBhvr>
                                      <p:to>
                                        <p:strVal val="visible"/>
                                      </p:to>
                                    </p:set>
                                    <p:animEffect filter="fade" transition="in">
                                      <p:cBhvr>
                                        <p:cTn dur="1000"/>
                                        <p:tgtEl>
                                          <p:spTgt spid="16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5" st="5"/>
                                            </p:txEl>
                                          </p:spTgt>
                                        </p:tgtEl>
                                        <p:attrNameLst>
                                          <p:attrName>style.visibility</p:attrName>
                                        </p:attrNameLst>
                                      </p:cBhvr>
                                      <p:to>
                                        <p:strVal val="visible"/>
                                      </p:to>
                                    </p:set>
                                    <p:animEffect filter="fade" transition="in">
                                      <p:cBhvr>
                                        <p:cTn dur="1000"/>
                                        <p:tgtEl>
                                          <p:spTgt spid="16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6" st="6"/>
                                            </p:txEl>
                                          </p:spTgt>
                                        </p:tgtEl>
                                        <p:attrNameLst>
                                          <p:attrName>style.visibility</p:attrName>
                                        </p:attrNameLst>
                                      </p:cBhvr>
                                      <p:to>
                                        <p:strVal val="visible"/>
                                      </p:to>
                                    </p:set>
                                    <p:animEffect filter="fade" transition="in">
                                      <p:cBhvr>
                                        <p:cTn dur="1000"/>
                                        <p:tgtEl>
                                          <p:spTgt spid="163">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1e660ed348764213_3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1" name="Google Shape;171;g1e660ed348764213_3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2" name="Google Shape;172;g1e660ed348764213_36"/>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pin2.write_digital(0)  # off</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Removes the voltage on pin P2, which is connected to the Enable pin of the Solar Store, and this will remove the power to the right hand 3V pin on the Solar Store which stops the fan.</a:t>
            </a:r>
            <a:endParaRPr b="0" i="0" sz="1800" u="none" cap="none" strike="noStrike">
              <a:solidFill>
                <a:srgbClr val="FF00FF"/>
              </a:solidFill>
              <a:latin typeface="Arial"/>
              <a:ea typeface="Arial"/>
              <a:cs typeface="Arial"/>
              <a:sym typeface="Arial"/>
            </a:endParaRPr>
          </a:p>
        </p:txBody>
      </p:sp>
      <p:sp>
        <p:nvSpPr>
          <p:cNvPr id="173" name="Google Shape;173;g1e660ed348764213_3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74" name="Google Shape;174;g1e660ed348764213_36"/>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0" st="0"/>
                                            </p:txEl>
                                          </p:spTgt>
                                        </p:tgtEl>
                                        <p:attrNameLst>
                                          <p:attrName>style.visibility</p:attrName>
                                        </p:attrNameLst>
                                      </p:cBhvr>
                                      <p:to>
                                        <p:strVal val="visible"/>
                                      </p:to>
                                    </p:set>
                                    <p:animEffect filter="fade" transition="in">
                                      <p:cBhvr>
                                        <p:cTn dur="1000"/>
                                        <p:tgtEl>
                                          <p:spTgt spid="1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1" st="1"/>
                                            </p:txEl>
                                          </p:spTgt>
                                        </p:tgtEl>
                                        <p:attrNameLst>
                                          <p:attrName>style.visibility</p:attrName>
                                        </p:attrNameLst>
                                      </p:cBhvr>
                                      <p:to>
                                        <p:strVal val="visible"/>
                                      </p:to>
                                    </p:set>
                                    <p:animEffect filter="fade" transition="in">
                                      <p:cBhvr>
                                        <p:cTn dur="1000"/>
                                        <p:tgtEl>
                                          <p:spTgt spid="1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2" st="2"/>
                                            </p:txEl>
                                          </p:spTgt>
                                        </p:tgtEl>
                                        <p:attrNameLst>
                                          <p:attrName>style.visibility</p:attrName>
                                        </p:attrNameLst>
                                      </p:cBhvr>
                                      <p:to>
                                        <p:strVal val="visible"/>
                                      </p:to>
                                    </p:set>
                                    <p:animEffect filter="fade" transition="in">
                                      <p:cBhvr>
                                        <p:cTn dur="1000"/>
                                        <p:tgtEl>
                                          <p:spTgt spid="17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3" st="3"/>
                                            </p:txEl>
                                          </p:spTgt>
                                        </p:tgtEl>
                                        <p:attrNameLst>
                                          <p:attrName>style.visibility</p:attrName>
                                        </p:attrNameLst>
                                      </p:cBhvr>
                                      <p:to>
                                        <p:strVal val="visible"/>
                                      </p:to>
                                    </p:set>
                                    <p:animEffect filter="fade" transition="in">
                                      <p:cBhvr>
                                        <p:cTn dur="1000"/>
                                        <p:tgtEl>
                                          <p:spTgt spid="17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4" st="4"/>
                                            </p:txEl>
                                          </p:spTgt>
                                        </p:tgtEl>
                                        <p:attrNameLst>
                                          <p:attrName>style.visibility</p:attrName>
                                        </p:attrNameLst>
                                      </p:cBhvr>
                                      <p:to>
                                        <p:strVal val="visible"/>
                                      </p:to>
                                    </p:set>
                                    <p:animEffect filter="fade" transition="in">
                                      <p:cBhvr>
                                        <p:cTn dur="1000"/>
                                        <p:tgtEl>
                                          <p:spTgt spid="17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5" st="5"/>
                                            </p:txEl>
                                          </p:spTgt>
                                        </p:tgtEl>
                                        <p:attrNameLst>
                                          <p:attrName>style.visibility</p:attrName>
                                        </p:attrNameLst>
                                      </p:cBhvr>
                                      <p:to>
                                        <p:strVal val="visible"/>
                                      </p:to>
                                    </p:set>
                                    <p:animEffect filter="fade" transition="in">
                                      <p:cBhvr>
                                        <p:cTn dur="1000"/>
                                        <p:tgtEl>
                                          <p:spTgt spid="17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6" st="6"/>
                                            </p:txEl>
                                          </p:spTgt>
                                        </p:tgtEl>
                                        <p:attrNameLst>
                                          <p:attrName>style.visibility</p:attrName>
                                        </p:attrNameLst>
                                      </p:cBhvr>
                                      <p:to>
                                        <p:strVal val="visible"/>
                                      </p:to>
                                    </p:set>
                                    <p:animEffect filter="fade" transition="in">
                                      <p:cBhvr>
                                        <p:cTn dur="1000"/>
                                        <p:tgtEl>
                                          <p:spTgt spid="172">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1e660ed348764213_4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0" name="Google Shape;180;g1e660ed348764213_4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1" name="Google Shape;181;g1e660ed348764213_44"/>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if button_b.was_pressed():</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if button b is pressed then…</a:t>
            </a:r>
            <a:endParaRPr b="0" i="0" sz="1800" u="none" cap="none" strike="noStrike">
              <a:solidFill>
                <a:srgbClr val="FF00FF"/>
              </a:solidFill>
              <a:latin typeface="Arial"/>
              <a:ea typeface="Arial"/>
              <a:cs typeface="Arial"/>
              <a:sym typeface="Arial"/>
            </a:endParaRPr>
          </a:p>
        </p:txBody>
      </p:sp>
      <p:sp>
        <p:nvSpPr>
          <p:cNvPr id="182" name="Google Shape;182;g1e660ed348764213_4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83" name="Google Shape;183;g1e660ed348764213_44"/>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animEffect filter="fade" transition="in">
                                      <p:cBhvr>
                                        <p:cTn dur="1000"/>
                                        <p:tgtEl>
                                          <p:spTgt spid="1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1" st="1"/>
                                            </p:txEl>
                                          </p:spTgt>
                                        </p:tgtEl>
                                        <p:attrNameLst>
                                          <p:attrName>style.visibility</p:attrName>
                                        </p:attrNameLst>
                                      </p:cBhvr>
                                      <p:to>
                                        <p:strVal val="visible"/>
                                      </p:to>
                                    </p:set>
                                    <p:animEffect filter="fade" transition="in">
                                      <p:cBhvr>
                                        <p:cTn dur="1000"/>
                                        <p:tgtEl>
                                          <p:spTgt spid="1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2" st="2"/>
                                            </p:txEl>
                                          </p:spTgt>
                                        </p:tgtEl>
                                        <p:attrNameLst>
                                          <p:attrName>style.visibility</p:attrName>
                                        </p:attrNameLst>
                                      </p:cBhvr>
                                      <p:to>
                                        <p:strVal val="visible"/>
                                      </p:to>
                                    </p:set>
                                    <p:animEffect filter="fade" transition="in">
                                      <p:cBhvr>
                                        <p:cTn dur="1000"/>
                                        <p:tgtEl>
                                          <p:spTgt spid="1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3" st="3"/>
                                            </p:txEl>
                                          </p:spTgt>
                                        </p:tgtEl>
                                        <p:attrNameLst>
                                          <p:attrName>style.visibility</p:attrName>
                                        </p:attrNameLst>
                                      </p:cBhvr>
                                      <p:to>
                                        <p:strVal val="visible"/>
                                      </p:to>
                                    </p:set>
                                    <p:animEffect filter="fade" transition="in">
                                      <p:cBhvr>
                                        <p:cTn dur="1000"/>
                                        <p:tgtEl>
                                          <p:spTgt spid="1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4" st="4"/>
                                            </p:txEl>
                                          </p:spTgt>
                                        </p:tgtEl>
                                        <p:attrNameLst>
                                          <p:attrName>style.visibility</p:attrName>
                                        </p:attrNameLst>
                                      </p:cBhvr>
                                      <p:to>
                                        <p:strVal val="visible"/>
                                      </p:to>
                                    </p:set>
                                    <p:animEffect filter="fade" transition="in">
                                      <p:cBhvr>
                                        <p:cTn dur="1000"/>
                                        <p:tgtEl>
                                          <p:spTgt spid="1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5" st="5"/>
                                            </p:txEl>
                                          </p:spTgt>
                                        </p:tgtEl>
                                        <p:attrNameLst>
                                          <p:attrName>style.visibility</p:attrName>
                                        </p:attrNameLst>
                                      </p:cBhvr>
                                      <p:to>
                                        <p:strVal val="visible"/>
                                      </p:to>
                                    </p:set>
                                    <p:animEffect filter="fade" transition="in">
                                      <p:cBhvr>
                                        <p:cTn dur="1000"/>
                                        <p:tgtEl>
                                          <p:spTgt spid="18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6" st="6"/>
                                            </p:txEl>
                                          </p:spTgt>
                                        </p:tgtEl>
                                        <p:attrNameLst>
                                          <p:attrName>style.visibility</p:attrName>
                                        </p:attrNameLst>
                                      </p:cBhvr>
                                      <p:to>
                                        <p:strVal val="visible"/>
                                      </p:to>
                                    </p:set>
                                    <p:animEffect filter="fade" transition="in">
                                      <p:cBhvr>
                                        <p:cTn dur="1000"/>
                                        <p:tgtEl>
                                          <p:spTgt spid="18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1e660ed348764213_5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9" name="Google Shape;189;g1e660ed348764213_5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0" name="Google Shape;190;g1e660ed348764213_52"/>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pin2.write_digital(1)  # on</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Restores the 3V voltage on pin P2 which enables the output and the fan starts.</a:t>
            </a:r>
            <a:endParaRPr b="0" i="0" sz="1800" u="none" cap="none" strike="noStrike">
              <a:solidFill>
                <a:srgbClr val="FF00FF"/>
              </a:solidFill>
              <a:latin typeface="Arial"/>
              <a:ea typeface="Arial"/>
              <a:cs typeface="Arial"/>
              <a:sym typeface="Arial"/>
            </a:endParaRPr>
          </a:p>
        </p:txBody>
      </p:sp>
      <p:sp>
        <p:nvSpPr>
          <p:cNvPr id="191" name="Google Shape;191;g1e660ed348764213_5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92" name="Google Shape;192;g1e660ed348764213_52"/>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0" st="0"/>
                                            </p:txEl>
                                          </p:spTgt>
                                        </p:tgtEl>
                                        <p:attrNameLst>
                                          <p:attrName>style.visibility</p:attrName>
                                        </p:attrNameLst>
                                      </p:cBhvr>
                                      <p:to>
                                        <p:strVal val="visible"/>
                                      </p:to>
                                    </p:set>
                                    <p:animEffect filter="fade" transition="in">
                                      <p:cBhvr>
                                        <p:cTn dur="1000"/>
                                        <p:tgtEl>
                                          <p:spTgt spid="19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1" st="1"/>
                                            </p:txEl>
                                          </p:spTgt>
                                        </p:tgtEl>
                                        <p:attrNameLst>
                                          <p:attrName>style.visibility</p:attrName>
                                        </p:attrNameLst>
                                      </p:cBhvr>
                                      <p:to>
                                        <p:strVal val="visible"/>
                                      </p:to>
                                    </p:set>
                                    <p:animEffect filter="fade" transition="in">
                                      <p:cBhvr>
                                        <p:cTn dur="1000"/>
                                        <p:tgtEl>
                                          <p:spTgt spid="19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2" st="2"/>
                                            </p:txEl>
                                          </p:spTgt>
                                        </p:tgtEl>
                                        <p:attrNameLst>
                                          <p:attrName>style.visibility</p:attrName>
                                        </p:attrNameLst>
                                      </p:cBhvr>
                                      <p:to>
                                        <p:strVal val="visible"/>
                                      </p:to>
                                    </p:set>
                                    <p:animEffect filter="fade" transition="in">
                                      <p:cBhvr>
                                        <p:cTn dur="1000"/>
                                        <p:tgtEl>
                                          <p:spTgt spid="19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3" st="3"/>
                                            </p:txEl>
                                          </p:spTgt>
                                        </p:tgtEl>
                                        <p:attrNameLst>
                                          <p:attrName>style.visibility</p:attrName>
                                        </p:attrNameLst>
                                      </p:cBhvr>
                                      <p:to>
                                        <p:strVal val="visible"/>
                                      </p:to>
                                    </p:set>
                                    <p:animEffect filter="fade" transition="in">
                                      <p:cBhvr>
                                        <p:cTn dur="1000"/>
                                        <p:tgtEl>
                                          <p:spTgt spid="19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4" st="4"/>
                                            </p:txEl>
                                          </p:spTgt>
                                        </p:tgtEl>
                                        <p:attrNameLst>
                                          <p:attrName>style.visibility</p:attrName>
                                        </p:attrNameLst>
                                      </p:cBhvr>
                                      <p:to>
                                        <p:strVal val="visible"/>
                                      </p:to>
                                    </p:set>
                                    <p:animEffect filter="fade" transition="in">
                                      <p:cBhvr>
                                        <p:cTn dur="1000"/>
                                        <p:tgtEl>
                                          <p:spTgt spid="19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5" st="5"/>
                                            </p:txEl>
                                          </p:spTgt>
                                        </p:tgtEl>
                                        <p:attrNameLst>
                                          <p:attrName>style.visibility</p:attrName>
                                        </p:attrNameLst>
                                      </p:cBhvr>
                                      <p:to>
                                        <p:strVal val="visible"/>
                                      </p:to>
                                    </p:set>
                                    <p:animEffect filter="fade" transition="in">
                                      <p:cBhvr>
                                        <p:cTn dur="1000"/>
                                        <p:tgtEl>
                                          <p:spTgt spid="19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xEl>
                                              <p:pRg end="6" st="6"/>
                                            </p:txEl>
                                          </p:spTgt>
                                        </p:tgtEl>
                                        <p:attrNameLst>
                                          <p:attrName>style.visibility</p:attrName>
                                        </p:attrNameLst>
                                      </p:cBhvr>
                                      <p:to>
                                        <p:strVal val="visible"/>
                                      </p:to>
                                    </p:set>
                                    <p:animEffect filter="fade" transition="in">
                                      <p:cBhvr>
                                        <p:cTn dur="1000"/>
                                        <p:tgtEl>
                                          <p:spTgt spid="190">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1e660ed348764213_7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98" name="Google Shape;198;g1e660ed348764213_7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9" name="Google Shape;199;g1e660ed348764213_7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sleep(1000)  # 1 second</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put a pause of 100 milliseconds in the program</a:t>
            </a:r>
            <a:endParaRPr b="0" i="0" sz="1800" u="none" cap="none" strike="noStrike">
              <a:solidFill>
                <a:srgbClr val="FF00FF"/>
              </a:solidFill>
              <a:latin typeface="Arial"/>
              <a:ea typeface="Arial"/>
              <a:cs typeface="Arial"/>
              <a:sym typeface="Arial"/>
            </a:endParaRPr>
          </a:p>
        </p:txBody>
      </p:sp>
      <p:sp>
        <p:nvSpPr>
          <p:cNvPr id="200" name="Google Shape;200;g1e660ed348764213_7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201" name="Google Shape;201;g1e660ed348764213_7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0" st="0"/>
                                            </p:txEl>
                                          </p:spTgt>
                                        </p:tgtEl>
                                        <p:attrNameLst>
                                          <p:attrName>style.visibility</p:attrName>
                                        </p:attrNameLst>
                                      </p:cBhvr>
                                      <p:to>
                                        <p:strVal val="visible"/>
                                      </p:to>
                                    </p:set>
                                    <p:animEffect filter="fade" transition="in">
                                      <p:cBhvr>
                                        <p:cTn dur="1000"/>
                                        <p:tgtEl>
                                          <p:spTgt spid="1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1" st="1"/>
                                            </p:txEl>
                                          </p:spTgt>
                                        </p:tgtEl>
                                        <p:attrNameLst>
                                          <p:attrName>style.visibility</p:attrName>
                                        </p:attrNameLst>
                                      </p:cBhvr>
                                      <p:to>
                                        <p:strVal val="visible"/>
                                      </p:to>
                                    </p:set>
                                    <p:animEffect filter="fade" transition="in">
                                      <p:cBhvr>
                                        <p:cTn dur="1000"/>
                                        <p:tgtEl>
                                          <p:spTgt spid="19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2" st="2"/>
                                            </p:txEl>
                                          </p:spTgt>
                                        </p:tgtEl>
                                        <p:attrNameLst>
                                          <p:attrName>style.visibility</p:attrName>
                                        </p:attrNameLst>
                                      </p:cBhvr>
                                      <p:to>
                                        <p:strVal val="visible"/>
                                      </p:to>
                                    </p:set>
                                    <p:animEffect filter="fade" transition="in">
                                      <p:cBhvr>
                                        <p:cTn dur="1000"/>
                                        <p:tgtEl>
                                          <p:spTgt spid="19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3" st="3"/>
                                            </p:txEl>
                                          </p:spTgt>
                                        </p:tgtEl>
                                        <p:attrNameLst>
                                          <p:attrName>style.visibility</p:attrName>
                                        </p:attrNameLst>
                                      </p:cBhvr>
                                      <p:to>
                                        <p:strVal val="visible"/>
                                      </p:to>
                                    </p:set>
                                    <p:animEffect filter="fade" transition="in">
                                      <p:cBhvr>
                                        <p:cTn dur="1000"/>
                                        <p:tgtEl>
                                          <p:spTgt spid="19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4" st="4"/>
                                            </p:txEl>
                                          </p:spTgt>
                                        </p:tgtEl>
                                        <p:attrNameLst>
                                          <p:attrName>style.visibility</p:attrName>
                                        </p:attrNameLst>
                                      </p:cBhvr>
                                      <p:to>
                                        <p:strVal val="visible"/>
                                      </p:to>
                                    </p:set>
                                    <p:animEffect filter="fade" transition="in">
                                      <p:cBhvr>
                                        <p:cTn dur="1000"/>
                                        <p:tgtEl>
                                          <p:spTgt spid="19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5" st="5"/>
                                            </p:txEl>
                                          </p:spTgt>
                                        </p:tgtEl>
                                        <p:attrNameLst>
                                          <p:attrName>style.visibility</p:attrName>
                                        </p:attrNameLst>
                                      </p:cBhvr>
                                      <p:to>
                                        <p:strVal val="visible"/>
                                      </p:to>
                                    </p:set>
                                    <p:animEffect filter="fade" transition="in">
                                      <p:cBhvr>
                                        <p:cTn dur="1000"/>
                                        <p:tgtEl>
                                          <p:spTgt spid="19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6" st="6"/>
                                            </p:txEl>
                                          </p:spTgt>
                                        </p:tgtEl>
                                        <p:attrNameLst>
                                          <p:attrName>style.visibility</p:attrName>
                                        </p:attrNameLst>
                                      </p:cBhvr>
                                      <p:to>
                                        <p:strVal val="visible"/>
                                      </p:to>
                                    </p:set>
                                    <p:animEffect filter="fade" transition="in">
                                      <p:cBhvr>
                                        <p:cTn dur="1000"/>
                                        <p:tgtEl>
                                          <p:spTgt spid="19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Iteration/loops diagnostic question</a:t>
            </a:r>
            <a:endParaRPr/>
          </a:p>
        </p:txBody>
      </p:sp>
      <p:sp>
        <p:nvSpPr>
          <p:cNvPr id="37" name="Google Shape;37;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8" name="Google Shape;38;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39" name="Google Shape;39;gdb83d23feb_1_3"/>
          <p:cNvSpPr txBox="1"/>
          <p:nvPr/>
        </p:nvSpPr>
        <p:spPr>
          <a:xfrm>
            <a:off x="436600" y="1246425"/>
            <a:ext cx="38796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2000" u="none" cap="none" strike="noStrike">
                <a:solidFill>
                  <a:srgbClr val="666666"/>
                </a:solidFill>
                <a:latin typeface="Arial"/>
                <a:ea typeface="Arial"/>
                <a:cs typeface="Arial"/>
                <a:sym typeface="Arial"/>
              </a:rPr>
              <a:t>Complete the iteration/loops diagnostic question worksheet.  Remember to include the explanations of why you chose a particular answer. Don’t worry if you get mixed up, we’ll go over the answers together.</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sz="20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rPr b="1" lang="en-GB" sz="2000">
                <a:solidFill>
                  <a:srgbClr val="666666"/>
                </a:solidFill>
              </a:rPr>
              <a:t>n.b. by default, Python starts counting iterations from 0, not 1.</a:t>
            </a:r>
            <a:endParaRPr b="1" sz="20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2000">
              <a:solidFill>
                <a:srgbClr val="666666"/>
              </a:solidFill>
            </a:endParaRPr>
          </a:p>
        </p:txBody>
      </p:sp>
      <p:pic>
        <p:nvPicPr>
          <p:cNvPr id="40" name="Google Shape;40;gdb83d23feb_1_3"/>
          <p:cNvPicPr preferRelativeResize="0"/>
          <p:nvPr/>
        </p:nvPicPr>
        <p:blipFill rotWithShape="1">
          <a:blip r:embed="rId3">
            <a:alphaModFix/>
          </a:blip>
          <a:srcRect b="0" l="0" r="0" t="0"/>
          <a:stretch/>
        </p:blipFill>
        <p:spPr>
          <a:xfrm>
            <a:off x="4468600" y="1354450"/>
            <a:ext cx="4523000" cy="2261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fb882287d4_0_1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Modify: students modify the code to create a new program</a:t>
            </a:r>
            <a:endParaRPr/>
          </a:p>
        </p:txBody>
      </p:sp>
      <p:sp>
        <p:nvSpPr>
          <p:cNvPr id="207" name="Google Shape;207;gfb882287d4_0_1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800"/>
              <a:buFont typeface="Arial"/>
              <a:buNone/>
            </a:pPr>
            <a:fld id="{00000000-1234-1234-1234-123412341234}" type="slidenum">
              <a:rPr lang="en-GB"/>
              <a:t>‹#›</a:t>
            </a:fld>
            <a:endParaRPr/>
          </a:p>
        </p:txBody>
      </p:sp>
      <p:sp>
        <p:nvSpPr>
          <p:cNvPr id="208" name="Google Shape;208;gfb882287d4_0_1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sp>
        <p:nvSpPr>
          <p:cNvPr id="209" name="Google Shape;209;gfb882287d4_0_19"/>
          <p:cNvSpPr txBox="1"/>
          <p:nvPr>
            <p:ph idx="1" type="body"/>
          </p:nvPr>
        </p:nvSpPr>
        <p:spPr>
          <a:xfrm>
            <a:off x="310900" y="1135425"/>
            <a:ext cx="8522100" cy="369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This is where you get to be creative.</a:t>
            </a:r>
            <a:endParaRPr/>
          </a:p>
          <a:p>
            <a:pPr indent="0" lvl="0" marL="0" rtl="0" algn="l">
              <a:lnSpc>
                <a:spcPct val="115000"/>
              </a:lnSpc>
              <a:spcBef>
                <a:spcPts val="1600"/>
              </a:spcBef>
              <a:spcAft>
                <a:spcPts val="0"/>
              </a:spcAft>
              <a:buSzPts val="1800"/>
              <a:buNone/>
            </a:pPr>
            <a:r>
              <a:rPr lang="en-GB"/>
              <a:t>Make any small adjustment to the program and test it:</a:t>
            </a:r>
            <a:endParaRPr/>
          </a:p>
          <a:p>
            <a:pPr indent="457200" lvl="0" marL="0" rtl="0" algn="l">
              <a:lnSpc>
                <a:spcPct val="115000"/>
              </a:lnSpc>
              <a:spcBef>
                <a:spcPts val="1600"/>
              </a:spcBef>
              <a:spcAft>
                <a:spcPts val="0"/>
              </a:spcAft>
              <a:buSzPts val="1800"/>
              <a:buNone/>
            </a:pPr>
            <a:r>
              <a:rPr lang="en-GB"/>
              <a:t>Changing the brightness any of the LEDs</a:t>
            </a:r>
            <a:endParaRPr/>
          </a:p>
          <a:p>
            <a:pPr indent="457200" lvl="0" marL="0" rtl="0" algn="l">
              <a:lnSpc>
                <a:spcPct val="115000"/>
              </a:lnSpc>
              <a:spcBef>
                <a:spcPts val="1600"/>
              </a:spcBef>
              <a:spcAft>
                <a:spcPts val="0"/>
              </a:spcAft>
              <a:buSzPts val="1800"/>
              <a:buNone/>
            </a:pPr>
            <a:r>
              <a:rPr lang="en-GB"/>
              <a:t>Find out what happens if you don’t use display.clear()</a:t>
            </a:r>
            <a:endParaRPr/>
          </a:p>
          <a:p>
            <a:pPr indent="0" lvl="0" marL="457200" rtl="0" algn="l">
              <a:lnSpc>
                <a:spcPct val="115000"/>
              </a:lnSpc>
              <a:spcBef>
                <a:spcPts val="1600"/>
              </a:spcBef>
              <a:spcAft>
                <a:spcPts val="0"/>
              </a:spcAft>
              <a:buSzPts val="1800"/>
              <a:buNone/>
            </a:pPr>
            <a:r>
              <a:rPr lang="en-GB"/>
              <a:t>Change the name of any of the variables or parameters</a:t>
            </a:r>
            <a:endParaRPr/>
          </a:p>
          <a:p>
            <a:pPr indent="0" lvl="0" marL="457200" rtl="0" algn="l">
              <a:lnSpc>
                <a:spcPct val="115000"/>
              </a:lnSpc>
              <a:spcBef>
                <a:spcPts val="1600"/>
              </a:spcBef>
              <a:spcAft>
                <a:spcPts val="0"/>
              </a:spcAft>
              <a:buSzPts val="1800"/>
              <a:buNone/>
            </a:pPr>
            <a:r>
              <a:t/>
            </a:r>
            <a:endParaRPr/>
          </a:p>
          <a:p>
            <a:pPr indent="0" lvl="0" marL="457200" rtl="0" algn="l">
              <a:lnSpc>
                <a:spcPct val="115000"/>
              </a:lnSpc>
              <a:spcBef>
                <a:spcPts val="1600"/>
              </a:spcBef>
              <a:spcAft>
                <a:spcPts val="0"/>
              </a:spcAft>
              <a:buSzPts val="1800"/>
              <a:buNone/>
            </a:pPr>
            <a:r>
              <a:t/>
            </a:r>
            <a:endParaRPr/>
          </a:p>
          <a:p>
            <a:pPr indent="0" lvl="0" marL="0" rtl="0" algn="l">
              <a:lnSpc>
                <a:spcPct val="115000"/>
              </a:lnSpc>
              <a:spcBef>
                <a:spcPts val="1600"/>
              </a:spcBef>
              <a:spcAft>
                <a:spcPts val="1600"/>
              </a:spcAft>
              <a:buSzPts val="1800"/>
              <a:buNone/>
            </a:pPr>
            <a:r>
              <a:t/>
            </a:r>
            <a:endParaRPr/>
          </a:p>
        </p:txBody>
      </p:sp>
      <p:pic>
        <p:nvPicPr>
          <p:cNvPr id="210" name="Google Shape;210;gfb882287d4_0_19"/>
          <p:cNvPicPr preferRelativeResize="0"/>
          <p:nvPr/>
        </p:nvPicPr>
        <p:blipFill rotWithShape="1">
          <a:blip r:embed="rId3">
            <a:alphaModFix/>
          </a:blip>
          <a:srcRect b="0" l="0" r="0" t="0"/>
          <a:stretch/>
        </p:blipFill>
        <p:spPr>
          <a:xfrm>
            <a:off x="6683702" y="1135427"/>
            <a:ext cx="2460202" cy="1992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f1676af992_1_87"/>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Complete the trace table plenary worksheet</a:t>
            </a:r>
            <a:endParaRPr/>
          </a:p>
        </p:txBody>
      </p:sp>
      <p:sp>
        <p:nvSpPr>
          <p:cNvPr id="216" name="Google Shape;216;gf1676af992_1_8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17" name="Google Shape;217;gf1676af992_1_8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pic>
        <p:nvPicPr>
          <p:cNvPr id="218" name="Google Shape;218;gf1676af992_1_87"/>
          <p:cNvPicPr preferRelativeResize="0"/>
          <p:nvPr/>
        </p:nvPicPr>
        <p:blipFill rotWithShape="1">
          <a:blip r:embed="rId3">
            <a:alphaModFix/>
          </a:blip>
          <a:srcRect b="0" l="0" r="0" t="0"/>
          <a:stretch/>
        </p:blipFill>
        <p:spPr>
          <a:xfrm>
            <a:off x="1577475" y="1383200"/>
            <a:ext cx="5989050" cy="29097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gfb882287d4_0_1"/>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Complete the trace table plenary worksheet</a:t>
            </a:r>
            <a:endParaRPr/>
          </a:p>
        </p:txBody>
      </p:sp>
      <p:sp>
        <p:nvSpPr>
          <p:cNvPr id="224" name="Google Shape;224;gfb882287d4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25" name="Google Shape;225;gfb882287d4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sp>
        <p:nvSpPr>
          <p:cNvPr id="226" name="Google Shape;226;gfb882287d4_0_1"/>
          <p:cNvSpPr txBox="1"/>
          <p:nvPr/>
        </p:nvSpPr>
        <p:spPr>
          <a:xfrm>
            <a:off x="289650" y="1413150"/>
            <a:ext cx="8522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Quicksand"/>
              <a:ea typeface="Quicksand"/>
              <a:cs typeface="Quicksand"/>
              <a:sym typeface="Quicksand"/>
            </a:endParaRPr>
          </a:p>
        </p:txBody>
      </p:sp>
      <p:sp>
        <p:nvSpPr>
          <p:cNvPr id="227" name="Google Shape;227;gfb882287d4_0_1"/>
          <p:cNvSpPr txBox="1"/>
          <p:nvPr/>
        </p:nvSpPr>
        <p:spPr>
          <a:xfrm>
            <a:off x="377425" y="1383200"/>
            <a:ext cx="8092800" cy="3324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666666"/>
                </a:solidFill>
                <a:latin typeface="Arial"/>
                <a:ea typeface="Arial"/>
                <a:cs typeface="Arial"/>
                <a:sym typeface="Arial"/>
              </a:rPr>
              <a:t>Explain to your partner how you have populated your trace table.</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666666"/>
                </a:solidFill>
                <a:latin typeface="Arial"/>
                <a:ea typeface="Arial"/>
                <a:cs typeface="Arial"/>
                <a:sym typeface="Arial"/>
              </a:rPr>
              <a:t>Does anyone want to come to the front and share how they populated the trace table?</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666666"/>
                </a:solidFill>
                <a:latin typeface="Arial"/>
                <a:ea typeface="Arial"/>
                <a:cs typeface="Arial"/>
                <a:sym typeface="Arial"/>
              </a:rPr>
              <a:t>If you have made a mistake ensure that you correct that now, as it will be useful to have a complete trace table to help you with your homework.</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666666"/>
                </a:solidFill>
                <a:latin typeface="Arial"/>
                <a:ea typeface="Arial"/>
                <a:cs typeface="Arial"/>
                <a:sym typeface="Arial"/>
              </a:rPr>
              <a:t>Final output: 10 10</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t/>
            </a:r>
            <a:endParaRPr b="0" i="0" sz="1700" u="none" cap="none" strike="noStrike">
              <a:solidFill>
                <a:srgbClr val="666666"/>
              </a:solidFill>
              <a:latin typeface="Arial"/>
              <a:ea typeface="Arial"/>
              <a:cs typeface="Arial"/>
              <a:sym typeface="Arial"/>
            </a:endParaRPr>
          </a:p>
        </p:txBody>
      </p:sp>
      <p:pic>
        <p:nvPicPr>
          <p:cNvPr id="228" name="Google Shape;228;gfb882287d4_0_1"/>
          <p:cNvPicPr preferRelativeResize="0"/>
          <p:nvPr/>
        </p:nvPicPr>
        <p:blipFill rotWithShape="1">
          <a:blip r:embed="rId3">
            <a:alphaModFix/>
          </a:blip>
          <a:srcRect b="0" l="0" r="0" t="0"/>
          <a:stretch/>
        </p:blipFill>
        <p:spPr>
          <a:xfrm>
            <a:off x="6132925" y="3374324"/>
            <a:ext cx="2487701" cy="1480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0" st="0"/>
                                            </p:txEl>
                                          </p:spTgt>
                                        </p:tgtEl>
                                        <p:attrNameLst>
                                          <p:attrName>style.visibility</p:attrName>
                                        </p:attrNameLst>
                                      </p:cBhvr>
                                      <p:to>
                                        <p:strVal val="visible"/>
                                      </p:to>
                                    </p:set>
                                    <p:animEffect filter="fade" transition="in">
                                      <p:cBhvr>
                                        <p:cTn dur="1000"/>
                                        <p:tgtEl>
                                          <p:spTgt spid="2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1" st="1"/>
                                            </p:txEl>
                                          </p:spTgt>
                                        </p:tgtEl>
                                        <p:attrNameLst>
                                          <p:attrName>style.visibility</p:attrName>
                                        </p:attrNameLst>
                                      </p:cBhvr>
                                      <p:to>
                                        <p:strVal val="visible"/>
                                      </p:to>
                                    </p:set>
                                    <p:animEffect filter="fade" transition="in">
                                      <p:cBhvr>
                                        <p:cTn dur="1000"/>
                                        <p:tgtEl>
                                          <p:spTgt spid="22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2" st="2"/>
                                            </p:txEl>
                                          </p:spTgt>
                                        </p:tgtEl>
                                        <p:attrNameLst>
                                          <p:attrName>style.visibility</p:attrName>
                                        </p:attrNameLst>
                                      </p:cBhvr>
                                      <p:to>
                                        <p:strVal val="visible"/>
                                      </p:to>
                                    </p:set>
                                    <p:animEffect filter="fade" transition="in">
                                      <p:cBhvr>
                                        <p:cTn dur="1000"/>
                                        <p:tgtEl>
                                          <p:spTgt spid="22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3" st="3"/>
                                            </p:txEl>
                                          </p:spTgt>
                                        </p:tgtEl>
                                        <p:attrNameLst>
                                          <p:attrName>style.visibility</p:attrName>
                                        </p:attrNameLst>
                                      </p:cBhvr>
                                      <p:to>
                                        <p:strVal val="visible"/>
                                      </p:to>
                                    </p:set>
                                    <p:animEffect filter="fade" transition="in">
                                      <p:cBhvr>
                                        <p:cTn dur="1000"/>
                                        <p:tgtEl>
                                          <p:spTgt spid="22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4" st="4"/>
                                            </p:txEl>
                                          </p:spTgt>
                                        </p:tgtEl>
                                        <p:attrNameLst>
                                          <p:attrName>style.visibility</p:attrName>
                                        </p:attrNameLst>
                                      </p:cBhvr>
                                      <p:to>
                                        <p:strVal val="visible"/>
                                      </p:to>
                                    </p:set>
                                    <p:animEffect filter="fade" transition="in">
                                      <p:cBhvr>
                                        <p:cTn dur="1000"/>
                                        <p:tgtEl>
                                          <p:spTgt spid="22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5" st="5"/>
                                            </p:txEl>
                                          </p:spTgt>
                                        </p:tgtEl>
                                        <p:attrNameLst>
                                          <p:attrName>style.visibility</p:attrName>
                                        </p:attrNameLst>
                                      </p:cBhvr>
                                      <p:to>
                                        <p:strVal val="visible"/>
                                      </p:to>
                                    </p:set>
                                    <p:animEffect filter="fade" transition="in">
                                      <p:cBhvr>
                                        <p:cTn dur="1000"/>
                                        <p:tgtEl>
                                          <p:spTgt spid="22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6" st="6"/>
                                            </p:txEl>
                                          </p:spTgt>
                                        </p:tgtEl>
                                        <p:attrNameLst>
                                          <p:attrName>style.visibility</p:attrName>
                                        </p:attrNameLst>
                                      </p:cBhvr>
                                      <p:to>
                                        <p:strVal val="visible"/>
                                      </p:to>
                                    </p:set>
                                    <p:animEffect filter="fade" transition="in">
                                      <p:cBhvr>
                                        <p:cTn dur="1000"/>
                                        <p:tgtEl>
                                          <p:spTgt spid="22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7" st="7"/>
                                            </p:txEl>
                                          </p:spTgt>
                                        </p:tgtEl>
                                        <p:attrNameLst>
                                          <p:attrName>style.visibility</p:attrName>
                                        </p:attrNameLst>
                                      </p:cBhvr>
                                      <p:to>
                                        <p:strVal val="visible"/>
                                      </p:to>
                                    </p:set>
                                    <p:animEffect filter="fade" transition="in">
                                      <p:cBhvr>
                                        <p:cTn dur="1000"/>
                                        <p:tgtEl>
                                          <p:spTgt spid="227">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8" st="8"/>
                                            </p:txEl>
                                          </p:spTgt>
                                        </p:tgtEl>
                                        <p:attrNameLst>
                                          <p:attrName>style.visibility</p:attrName>
                                        </p:attrNameLst>
                                      </p:cBhvr>
                                      <p:to>
                                        <p:strVal val="visible"/>
                                      </p:to>
                                    </p:set>
                                    <p:animEffect filter="fade" transition="in">
                                      <p:cBhvr>
                                        <p:cTn dur="1000"/>
                                        <p:tgtEl>
                                          <p:spTgt spid="227">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9" st="9"/>
                                            </p:txEl>
                                          </p:spTgt>
                                        </p:tgtEl>
                                        <p:attrNameLst>
                                          <p:attrName>style.visibility</p:attrName>
                                        </p:attrNameLst>
                                      </p:cBhvr>
                                      <p:to>
                                        <p:strVal val="visible"/>
                                      </p:to>
                                    </p:set>
                                    <p:animEffect filter="fade" transition="in">
                                      <p:cBhvr>
                                        <p:cTn dur="1000"/>
                                        <p:tgtEl>
                                          <p:spTgt spid="227">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gf7b5a36262_0_9"/>
          <p:cNvSpPr txBox="1"/>
          <p:nvPr>
            <p:ph idx="1" type="body"/>
          </p:nvPr>
        </p:nvSpPr>
        <p:spPr>
          <a:xfrm>
            <a:off x="310900" y="868925"/>
            <a:ext cx="8522100" cy="376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Your homework is to write a short program containing a while loop and a for loop and correctly complete a trace table for it.</a:t>
            </a:r>
            <a:endParaRPr/>
          </a:p>
          <a:p>
            <a:pPr indent="0" lvl="0" marL="0" rtl="0" algn="l">
              <a:lnSpc>
                <a:spcPct val="115000"/>
              </a:lnSpc>
              <a:spcBef>
                <a:spcPts val="0"/>
              </a:spcBef>
              <a:spcAft>
                <a:spcPts val="0"/>
              </a:spcAft>
              <a:buSzPts val="1800"/>
              <a:buNone/>
            </a:pPr>
            <a:r>
              <a:t/>
            </a:r>
            <a:endParaRPr/>
          </a:p>
          <a:p>
            <a:pPr indent="0" lvl="0" marL="0" rtl="0" algn="l">
              <a:lnSpc>
                <a:spcPct val="115000"/>
              </a:lnSpc>
              <a:spcBef>
                <a:spcPts val="0"/>
              </a:spcBef>
              <a:spcAft>
                <a:spcPts val="0"/>
              </a:spcAft>
              <a:buSzPts val="1800"/>
              <a:buNone/>
            </a:pPr>
            <a:r>
              <a:t/>
            </a:r>
            <a:endParaRPr/>
          </a:p>
          <a:p>
            <a:pPr indent="0" lvl="0" marL="0" rtl="0" algn="l">
              <a:lnSpc>
                <a:spcPct val="115000"/>
              </a:lnSpc>
              <a:spcBef>
                <a:spcPts val="0"/>
              </a:spcBef>
              <a:spcAft>
                <a:spcPts val="0"/>
              </a:spcAft>
              <a:buSzPts val="1800"/>
              <a:buNone/>
            </a:pPr>
            <a:r>
              <a:t/>
            </a:r>
            <a:endParaRPr/>
          </a:p>
        </p:txBody>
      </p:sp>
      <p:sp>
        <p:nvSpPr>
          <p:cNvPr id="234" name="Google Shape;234;gf7b5a36262_0_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Homework</a:t>
            </a:r>
            <a:endParaRPr/>
          </a:p>
        </p:txBody>
      </p:sp>
      <p:sp>
        <p:nvSpPr>
          <p:cNvPr id="235" name="Google Shape;235;gf7b5a36262_0_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800"/>
              <a:buFont typeface="Arial"/>
              <a:buNone/>
            </a:pPr>
            <a:fld id="{00000000-1234-1234-1234-123412341234}" type="slidenum">
              <a:rPr lang="en-GB"/>
              <a:t>‹#›</a:t>
            </a:fld>
            <a:endParaRPr/>
          </a:p>
        </p:txBody>
      </p:sp>
      <p:pic>
        <p:nvPicPr>
          <p:cNvPr id="236" name="Google Shape;236;gf7b5a36262_0_9"/>
          <p:cNvPicPr preferRelativeResize="0"/>
          <p:nvPr/>
        </p:nvPicPr>
        <p:blipFill rotWithShape="1">
          <a:blip r:embed="rId3">
            <a:alphaModFix/>
          </a:blip>
          <a:srcRect b="0" l="0" r="0" t="0"/>
          <a:stretch/>
        </p:blipFill>
        <p:spPr>
          <a:xfrm>
            <a:off x="1263925" y="1589150"/>
            <a:ext cx="6013774" cy="3006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gf1676af992_1_17"/>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Iteration/loops diagnostic answers</a:t>
            </a:r>
            <a:endParaRPr/>
          </a:p>
        </p:txBody>
      </p:sp>
      <p:sp>
        <p:nvSpPr>
          <p:cNvPr id="46" name="Google Shape;46;gf1676af992_1_1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7" name="Google Shape;47;gf1676af992_1_1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48" name="Google Shape;48;gf1676af992_1_17"/>
          <p:cNvSpPr txBox="1"/>
          <p:nvPr/>
        </p:nvSpPr>
        <p:spPr>
          <a:xfrm>
            <a:off x="211800" y="905475"/>
            <a:ext cx="8720400" cy="358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The answers for the worksheet were as follows:</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1 D</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2 A</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3 D</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4 B</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p:txBody>
      </p:sp>
      <p:pic>
        <p:nvPicPr>
          <p:cNvPr id="49" name="Google Shape;49;gf1676af992_1_17"/>
          <p:cNvPicPr preferRelativeResize="0"/>
          <p:nvPr/>
        </p:nvPicPr>
        <p:blipFill rotWithShape="1">
          <a:blip r:embed="rId3">
            <a:alphaModFix/>
          </a:blip>
          <a:srcRect b="0" l="0" r="0" t="0"/>
          <a:stretch/>
        </p:blipFill>
        <p:spPr>
          <a:xfrm>
            <a:off x="2665050" y="1530525"/>
            <a:ext cx="6096000" cy="3048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AutoNum type="arabicPeriod"/>
            </a:pPr>
            <a:r>
              <a:rPr lang="en-GB"/>
              <a:t>To successfully set up a micro:bit/energy meter circuit and flash code to the micro:bit</a:t>
            </a:r>
            <a:endParaRPr/>
          </a:p>
          <a:p>
            <a:pPr indent="-342900" lvl="0" marL="457200" rtl="0" algn="l">
              <a:lnSpc>
                <a:spcPct val="115000"/>
              </a:lnSpc>
              <a:spcBef>
                <a:spcPts val="0"/>
              </a:spcBef>
              <a:spcAft>
                <a:spcPts val="0"/>
              </a:spcAft>
              <a:buSzPts val="1800"/>
              <a:buAutoNum type="arabicPeriod"/>
            </a:pPr>
            <a:r>
              <a:rPr lang="en-GB"/>
              <a:t>To be able to read and interpret a program containing user defined functions</a:t>
            </a:r>
            <a:endParaRPr/>
          </a:p>
          <a:p>
            <a:pPr indent="-342900" lvl="0" marL="457200" rtl="0" algn="l">
              <a:lnSpc>
                <a:spcPct val="115000"/>
              </a:lnSpc>
              <a:spcBef>
                <a:spcPts val="0"/>
              </a:spcBef>
              <a:spcAft>
                <a:spcPts val="0"/>
              </a:spcAft>
              <a:buSzPts val="1800"/>
              <a:buAutoNum type="arabicPeriod"/>
            </a:pPr>
            <a:r>
              <a:rPr lang="en-GB"/>
              <a:t>To be able to understand iteration and apply it effectively in a functioning program</a:t>
            </a:r>
            <a:endParaRPr/>
          </a:p>
          <a:p>
            <a:pPr indent="-342900" lvl="0" marL="457200" rtl="0" algn="l">
              <a:lnSpc>
                <a:spcPct val="115000"/>
              </a:lnSpc>
              <a:spcBef>
                <a:spcPts val="0"/>
              </a:spcBef>
              <a:spcAft>
                <a:spcPts val="0"/>
              </a:spcAft>
              <a:buSzPts val="1800"/>
              <a:buAutoNum type="arabicPeriod"/>
            </a:pPr>
            <a:r>
              <a:rPr lang="en-GB"/>
              <a:t>To successfully use trace tables to test a program</a:t>
            </a:r>
            <a:endParaRPr/>
          </a:p>
          <a:p>
            <a:pPr indent="0" lvl="0" marL="457200" rtl="0" algn="l">
              <a:lnSpc>
                <a:spcPct val="115000"/>
              </a:lnSpc>
              <a:spcBef>
                <a:spcPts val="0"/>
              </a:spcBef>
              <a:spcAft>
                <a:spcPts val="0"/>
              </a:spcAft>
              <a:buSzPts val="1800"/>
              <a:buNone/>
            </a:pPr>
            <a:r>
              <a:t/>
            </a:r>
            <a:endParaRPr/>
          </a:p>
          <a:p>
            <a:pPr indent="0" lvl="0" marL="0" rtl="0" algn="l">
              <a:lnSpc>
                <a:spcPct val="115000"/>
              </a:lnSpc>
              <a:spcBef>
                <a:spcPts val="1600"/>
              </a:spcBef>
              <a:spcAft>
                <a:spcPts val="1600"/>
              </a:spcAft>
              <a:buSzPts val="1800"/>
              <a:buNone/>
            </a:pPr>
            <a:r>
              <a:t/>
            </a:r>
            <a:endParaRPr>
              <a:latin typeface="Arial"/>
              <a:ea typeface="Arial"/>
              <a:cs typeface="Arial"/>
              <a:sym typeface="Arial"/>
            </a:endParaRPr>
          </a:p>
        </p:txBody>
      </p:sp>
      <p:sp>
        <p:nvSpPr>
          <p:cNvPr id="55" name="Google Shape;5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56" name="Google Shape;5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7" name="Google Shape;57;p2"/>
          <p:cNvSpPr txBox="1"/>
          <p:nvPr/>
        </p:nvSpPr>
        <p:spPr>
          <a:xfrm>
            <a:off x="3444150" y="3546900"/>
            <a:ext cx="5388900" cy="997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Homework review (from lesson 2) - Think of other devices in the home or elsewhere which use energy meters and how life would be without this facility.</a:t>
            </a:r>
            <a:endParaRPr b="0" i="0" sz="1600" u="none" cap="none" strike="noStrike">
              <a:solidFill>
                <a:srgbClr val="000000"/>
              </a:solidFill>
              <a:latin typeface="Quicksand"/>
              <a:ea typeface="Quicksand"/>
              <a:cs typeface="Quicksand"/>
              <a:sym typeface="Quicksa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gf89cd23318_0_16"/>
          <p:cNvSpPr txBox="1"/>
          <p:nvPr>
            <p:ph type="title"/>
          </p:nvPr>
        </p:nvSpPr>
        <p:spPr>
          <a:xfrm>
            <a:off x="131225" y="314100"/>
            <a:ext cx="8522100" cy="535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Trace tables</a:t>
            </a:r>
            <a:endParaRPr/>
          </a:p>
        </p:txBody>
      </p:sp>
      <p:sp>
        <p:nvSpPr>
          <p:cNvPr id="63" name="Google Shape;63;gf89cd23318_0_1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4" name="Google Shape;64;gf89cd23318_0_1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
        <p:nvSpPr>
          <p:cNvPr id="65" name="Google Shape;65;gf89cd23318_0_16"/>
          <p:cNvSpPr txBox="1"/>
          <p:nvPr/>
        </p:nvSpPr>
        <p:spPr>
          <a:xfrm>
            <a:off x="211800" y="757575"/>
            <a:ext cx="8720400" cy="4070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600" u="none" cap="none" strike="noStrike">
                <a:solidFill>
                  <a:srgbClr val="666666"/>
                </a:solidFill>
                <a:latin typeface="Arial"/>
                <a:ea typeface="Arial"/>
                <a:cs typeface="Arial"/>
                <a:sym typeface="Arial"/>
              </a:rPr>
              <a:t>Trace tables are used to allow programmers to trace the value of variables as each line of code is executed. The values of the variables are displayed in a table and assist the programmer in identifying any potential errors.</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600" u="none" cap="none" strike="noStrike">
                <a:solidFill>
                  <a:srgbClr val="666666"/>
                </a:solidFill>
                <a:latin typeface="Arial"/>
                <a:ea typeface="Arial"/>
                <a:cs typeface="Arial"/>
                <a:sym typeface="Arial"/>
              </a:rPr>
              <a:t>Let’s look at a shorter version of question 4 from the starter together.  You can see immediately that some of the lines of code will repeat within the while loop, so let’s give ourselves more room on the next page to trace the program.</a:t>
            </a:r>
            <a:endParaRPr b="0" i="0" sz="1600" u="none" cap="none" strike="noStrike">
              <a:solidFill>
                <a:srgbClr val="666666"/>
              </a:solidFill>
              <a:latin typeface="Arial"/>
              <a:ea typeface="Arial"/>
              <a:cs typeface="Arial"/>
              <a:sym typeface="Arial"/>
            </a:endParaRPr>
          </a:p>
        </p:txBody>
      </p:sp>
      <p:graphicFrame>
        <p:nvGraphicFramePr>
          <p:cNvPr id="66" name="Google Shape;66;gf89cd23318_0_16"/>
          <p:cNvGraphicFramePr/>
          <p:nvPr/>
        </p:nvGraphicFramePr>
        <p:xfrm>
          <a:off x="2898013" y="2420023"/>
          <a:ext cx="3000000" cy="3000000"/>
        </p:xfrm>
        <a:graphic>
          <a:graphicData uri="http://schemas.openxmlformats.org/drawingml/2006/table">
            <a:tbl>
              <a:tblPr>
                <a:noFill/>
                <a:tableStyleId>{D59E629B-4C51-4494-8939-33F25D497B3E}</a:tableStyleId>
              </a:tblPr>
              <a:tblGrid>
                <a:gridCol w="984875"/>
                <a:gridCol w="2003625"/>
              </a:tblGrid>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1</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shells = 0</a:t>
                      </a:r>
                      <a:endParaRPr sz="1400" u="none" cap="none" strike="noStrike"/>
                    </a:p>
                  </a:txBody>
                  <a:tcPr marT="91425" marB="91425" marR="91425" marL="91425"/>
                </a:tc>
              </a:tr>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2</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flowers = 6</a:t>
                      </a:r>
                      <a:endParaRPr sz="1400" u="none" cap="none" strike="noStrike"/>
                    </a:p>
                  </a:txBody>
                  <a:tcPr marT="91425" marB="91425" marR="91425" marL="91425"/>
                </a:tc>
              </a:tr>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3</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while (flowers&gt;1):</a:t>
                      </a:r>
                      <a:endParaRPr sz="1400" u="none" cap="none" strike="noStrike"/>
                    </a:p>
                  </a:txBody>
                  <a:tcPr marT="91425" marB="91425" marR="91425" marL="91425"/>
                </a:tc>
              </a:tr>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4</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    shells = shells + 2</a:t>
                      </a:r>
                      <a:endParaRPr sz="1400" u="none" cap="none" strike="noStrike"/>
                    </a:p>
                  </a:txBody>
                  <a:tcPr marT="91425" marB="91425" marR="91425" marL="91425"/>
                </a:tc>
              </a:tr>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5</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    flowers = flowers - 1</a:t>
                      </a:r>
                      <a:endParaRPr sz="1400" u="none" cap="none" strike="noStrike"/>
                    </a:p>
                  </a:txBody>
                  <a:tcPr marT="91425" marB="91425" marR="91425" marL="91425"/>
                </a:tc>
              </a:tr>
              <a:tr h="375375">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6</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t>print (shells)</a:t>
                      </a:r>
                      <a:endParaRPr sz="1400" u="none" cap="none" strike="noStrike"/>
                    </a:p>
                  </a:txBody>
                  <a:tcPr marT="91425" marB="91425" marR="91425" marL="91425"/>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0" st="0"/>
                                            </p:txEl>
                                          </p:spTgt>
                                        </p:tgtEl>
                                        <p:attrNameLst>
                                          <p:attrName>style.visibility</p:attrName>
                                        </p:attrNameLst>
                                      </p:cBhvr>
                                      <p:to>
                                        <p:strVal val="visible"/>
                                      </p:to>
                                    </p:set>
                                    <p:animEffect filter="fade" transition="in">
                                      <p:cBhvr>
                                        <p:cTn dur="1000"/>
                                        <p:tgtEl>
                                          <p:spTgt spid="6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1" st="1"/>
                                            </p:txEl>
                                          </p:spTgt>
                                        </p:tgtEl>
                                        <p:attrNameLst>
                                          <p:attrName>style.visibility</p:attrName>
                                        </p:attrNameLst>
                                      </p:cBhvr>
                                      <p:to>
                                        <p:strVal val="visible"/>
                                      </p:to>
                                    </p:set>
                                    <p:animEffect filter="fade" transition="in">
                                      <p:cBhvr>
                                        <p:cTn dur="1000"/>
                                        <p:tgtEl>
                                          <p:spTgt spid="65">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f89cd23318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2" name="Google Shape;72;gf89cd23318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
        <p:nvSpPr>
          <p:cNvPr id="73" name="Google Shape;73;gf89cd23318_0_0"/>
          <p:cNvSpPr txBox="1"/>
          <p:nvPr/>
        </p:nvSpPr>
        <p:spPr>
          <a:xfrm>
            <a:off x="-4756150" y="-520125"/>
            <a:ext cx="8720400" cy="3922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Arial"/>
              <a:ea typeface="Arial"/>
              <a:cs typeface="Arial"/>
              <a:sym typeface="Arial"/>
            </a:endParaRPr>
          </a:p>
        </p:txBody>
      </p:sp>
      <p:graphicFrame>
        <p:nvGraphicFramePr>
          <p:cNvPr id="74" name="Google Shape;74;gf89cd23318_0_0"/>
          <p:cNvGraphicFramePr/>
          <p:nvPr/>
        </p:nvGraphicFramePr>
        <p:xfrm>
          <a:off x="211788" y="580513"/>
          <a:ext cx="3000000" cy="3000000"/>
        </p:xfrm>
        <a:graphic>
          <a:graphicData uri="http://schemas.openxmlformats.org/drawingml/2006/table">
            <a:tbl>
              <a:tblPr>
                <a:noFill/>
                <a:tableStyleId>{D59E629B-4C51-4494-8939-33F25D497B3E}</a:tableStyleId>
              </a:tblPr>
              <a:tblGrid>
                <a:gridCol w="252175"/>
                <a:gridCol w="2540275"/>
                <a:gridCol w="348625"/>
                <a:gridCol w="1384225"/>
                <a:gridCol w="1435750"/>
                <a:gridCol w="2129225"/>
              </a:tblGrid>
              <a:tr h="381000">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Line</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shells</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flowers</a:t>
                      </a:r>
                      <a:endParaRPr sz="1700" u="none" cap="none" strike="noStrike">
                        <a:solidFill>
                          <a:srgbClr val="666666"/>
                        </a:solidFill>
                      </a:endParaRPr>
                    </a:p>
                  </a:txBody>
                  <a:tcPr marT="72000" marB="72000" marR="64800" marL="72000"/>
                </a:tc>
              </a:tr>
              <a:tr h="250925">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1</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shells = 0</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1</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0</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r>
              <a:tr h="262775">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2</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flowers = 3</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2</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0</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r>
              <a:tr h="274600">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while (flowers&gt;1):</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0</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r>
              <a:tr h="250925">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4</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    shells = shells + 2</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4</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2</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r>
              <a:tr h="250925">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5</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    flowers = flowers - 1</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3</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2</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2</a:t>
                      </a:r>
                      <a:endParaRPr sz="1700" u="none" cap="none" strike="noStrike">
                        <a:solidFill>
                          <a:srgbClr val="666666"/>
                        </a:solidFill>
                      </a:endParaRPr>
                    </a:p>
                  </a:txBody>
                  <a:tcPr marT="72000" marB="72000" marR="64800" marL="72000"/>
                </a:tc>
              </a:tr>
              <a:tr h="250950">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6</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print (shells)</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4</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4</a:t>
                      </a:r>
                      <a:endParaRPr sz="1700" u="none" cap="none" strike="noStrike">
                        <a:solidFill>
                          <a:srgbClr val="666666"/>
                        </a:solidFill>
                      </a:endParaRPr>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solidFill>
                            <a:srgbClr val="666666"/>
                          </a:solidFill>
                        </a:rPr>
                        <a:t>1</a:t>
                      </a:r>
                      <a:endParaRPr sz="1700" u="none" cap="none" strike="noStrike">
                        <a:solidFill>
                          <a:srgbClr val="666666"/>
                        </a:solidFill>
                      </a:endParaRPr>
                    </a:p>
                  </a:txBody>
                  <a:tcPr marT="72000" marB="72000" marR="64800" marL="72000"/>
                </a:tc>
              </a:tr>
              <a:tr h="227300">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3</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4</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1</a:t>
                      </a:r>
                      <a:endParaRPr sz="1700" u="none" cap="none" strike="noStrike"/>
                    </a:p>
                  </a:txBody>
                  <a:tcPr marT="72000" marB="72000" marR="64800" marL="72000"/>
                </a:tc>
              </a:tr>
              <a:tr h="215450">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6</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4</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rPr lang="en-GB" sz="1700" u="none" cap="none" strike="noStrike"/>
                        <a:t>1</a:t>
                      </a:r>
                      <a:endParaRPr sz="1700" u="none" cap="none" strike="noStrike"/>
                    </a:p>
                  </a:txBody>
                  <a:tcPr marT="72000" marB="72000" marR="64800" marL="72000"/>
                </a:tc>
              </a:tr>
              <a:tr h="239125">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72000" marB="72000" marR="64800" marL="72000"/>
                </a:tc>
              </a:tr>
            </a:tbl>
          </a:graphicData>
        </a:graphic>
      </p:graphicFrame>
      <p:sp>
        <p:nvSpPr>
          <p:cNvPr id="75" name="Google Shape;75;gf89cd23318_0_0"/>
          <p:cNvSpPr/>
          <p:nvPr/>
        </p:nvSpPr>
        <p:spPr>
          <a:xfrm>
            <a:off x="3352875" y="983600"/>
            <a:ext cx="4949100" cy="32247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gf89cd23318_0_0"/>
          <p:cNvSpPr/>
          <p:nvPr/>
        </p:nvSpPr>
        <p:spPr>
          <a:xfrm>
            <a:off x="3352875" y="1386675"/>
            <a:ext cx="4949100" cy="28215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gf89cd23318_0_0"/>
          <p:cNvSpPr/>
          <p:nvPr/>
        </p:nvSpPr>
        <p:spPr>
          <a:xfrm>
            <a:off x="3366075" y="1789750"/>
            <a:ext cx="4922700" cy="23796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gf89cd23318_0_0"/>
          <p:cNvSpPr/>
          <p:nvPr/>
        </p:nvSpPr>
        <p:spPr>
          <a:xfrm>
            <a:off x="3366075" y="2192825"/>
            <a:ext cx="4922700" cy="20154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gf89cd23318_0_0"/>
          <p:cNvSpPr/>
          <p:nvPr/>
        </p:nvSpPr>
        <p:spPr>
          <a:xfrm>
            <a:off x="3366075" y="2595900"/>
            <a:ext cx="4922700" cy="16122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gf89cd23318_0_0"/>
          <p:cNvSpPr/>
          <p:nvPr/>
        </p:nvSpPr>
        <p:spPr>
          <a:xfrm>
            <a:off x="3352875" y="2999000"/>
            <a:ext cx="4922700" cy="12579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gf89cd23318_0_0"/>
          <p:cNvSpPr/>
          <p:nvPr/>
        </p:nvSpPr>
        <p:spPr>
          <a:xfrm>
            <a:off x="3366075" y="3402075"/>
            <a:ext cx="4922700" cy="8061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f89cd23318_0_0"/>
          <p:cNvSpPr/>
          <p:nvPr/>
        </p:nvSpPr>
        <p:spPr>
          <a:xfrm>
            <a:off x="3379375" y="3805150"/>
            <a:ext cx="4922700" cy="403200"/>
          </a:xfrm>
          <a:prstGeom prst="rect">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gf89cd23318_0_0"/>
          <p:cNvSpPr txBox="1"/>
          <p:nvPr/>
        </p:nvSpPr>
        <p:spPr>
          <a:xfrm>
            <a:off x="3625025" y="111050"/>
            <a:ext cx="4677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666666"/>
                </a:solidFill>
                <a:latin typeface="Arial"/>
                <a:ea typeface="Arial"/>
                <a:cs typeface="Arial"/>
                <a:sym typeface="Arial"/>
              </a:rPr>
              <a:t>Sketch out this trace table and try to trace it through.</a:t>
            </a:r>
            <a:endParaRPr b="1"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gtEl>
                                        <p:attrNameLst>
                                          <p:attrName>style.visibility</p:attrName>
                                        </p:attrNameLst>
                                      </p:cBhvr>
                                      <p:to>
                                        <p:strVal val="visible"/>
                                      </p:to>
                                    </p:set>
                                    <p:animEffect filter="fade" transition="in">
                                      <p:cBhvr>
                                        <p:cTn dur="1000"/>
                                        <p:tgtEl>
                                          <p:spTgt spid="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5"/>
                                        </p:tgtEl>
                                        <p:attrNameLst>
                                          <p:attrName>ppt_x</p:attrName>
                                        </p:attrNameLst>
                                      </p:cBhvr>
                                      <p:tavLst>
                                        <p:tav fmla="" tm="0">
                                          <p:val>
                                            <p:strVal val="#ppt_x"/>
                                          </p:val>
                                        </p:tav>
                                        <p:tav fmla="" tm="100000">
                                          <p:val>
                                            <p:strVal val="#ppt_x+1"/>
                                          </p:val>
                                        </p:tav>
                                      </p:tavLst>
                                    </p:anim>
                                    <p:set>
                                      <p:cBhvr>
                                        <p:cTn dur="1" fill="hold">
                                          <p:stCondLst>
                                            <p:cond delay="1000"/>
                                          </p:stCondLst>
                                        </p:cTn>
                                        <p:tgtEl>
                                          <p:spTgt spid="7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6"/>
                                        </p:tgtEl>
                                        <p:attrNameLst>
                                          <p:attrName>ppt_x</p:attrName>
                                        </p:attrNameLst>
                                      </p:cBhvr>
                                      <p:tavLst>
                                        <p:tav fmla="" tm="0">
                                          <p:val>
                                            <p:strVal val="#ppt_x"/>
                                          </p:val>
                                        </p:tav>
                                        <p:tav fmla="" tm="100000">
                                          <p:val>
                                            <p:strVal val="#ppt_x+1"/>
                                          </p:val>
                                        </p:tav>
                                      </p:tavLst>
                                    </p:anim>
                                    <p:set>
                                      <p:cBhvr>
                                        <p:cTn dur="1" fill="hold">
                                          <p:stCondLst>
                                            <p:cond delay="1000"/>
                                          </p:stCondLst>
                                        </p:cTn>
                                        <p:tgtEl>
                                          <p:spTgt spid="7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7"/>
                                        </p:tgtEl>
                                        <p:attrNameLst>
                                          <p:attrName>ppt_x</p:attrName>
                                        </p:attrNameLst>
                                      </p:cBhvr>
                                      <p:tavLst>
                                        <p:tav fmla="" tm="0">
                                          <p:val>
                                            <p:strVal val="#ppt_x"/>
                                          </p:val>
                                        </p:tav>
                                        <p:tav fmla="" tm="100000">
                                          <p:val>
                                            <p:strVal val="#ppt_x+1"/>
                                          </p:val>
                                        </p:tav>
                                      </p:tavLst>
                                    </p:anim>
                                    <p:set>
                                      <p:cBhvr>
                                        <p:cTn dur="1" fill="hold">
                                          <p:stCondLst>
                                            <p:cond delay="1000"/>
                                          </p:stCondLst>
                                        </p:cTn>
                                        <p:tgtEl>
                                          <p:spTgt spid="7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8"/>
                                        </p:tgtEl>
                                        <p:attrNameLst>
                                          <p:attrName>ppt_x</p:attrName>
                                        </p:attrNameLst>
                                      </p:cBhvr>
                                      <p:tavLst>
                                        <p:tav fmla="" tm="0">
                                          <p:val>
                                            <p:strVal val="#ppt_x"/>
                                          </p:val>
                                        </p:tav>
                                        <p:tav fmla="" tm="100000">
                                          <p:val>
                                            <p:strVal val="#ppt_x+1"/>
                                          </p:val>
                                        </p:tav>
                                      </p:tavLst>
                                    </p:anim>
                                    <p:set>
                                      <p:cBhvr>
                                        <p:cTn dur="1" fill="hold">
                                          <p:stCondLst>
                                            <p:cond delay="1000"/>
                                          </p:stCondLst>
                                        </p:cTn>
                                        <p:tgtEl>
                                          <p:spTgt spid="7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9"/>
                                        </p:tgtEl>
                                        <p:attrNameLst>
                                          <p:attrName>ppt_x</p:attrName>
                                        </p:attrNameLst>
                                      </p:cBhvr>
                                      <p:tavLst>
                                        <p:tav fmla="" tm="0">
                                          <p:val>
                                            <p:strVal val="#ppt_x"/>
                                          </p:val>
                                        </p:tav>
                                        <p:tav fmla="" tm="100000">
                                          <p:val>
                                            <p:strVal val="#ppt_x+1"/>
                                          </p:val>
                                        </p:tav>
                                      </p:tavLst>
                                    </p:anim>
                                    <p:set>
                                      <p:cBhvr>
                                        <p:cTn dur="1" fill="hold">
                                          <p:stCondLst>
                                            <p:cond delay="1000"/>
                                          </p:stCondLst>
                                        </p:cTn>
                                        <p:tgtEl>
                                          <p:spTgt spid="7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80"/>
                                        </p:tgtEl>
                                        <p:attrNameLst>
                                          <p:attrName>ppt_x</p:attrName>
                                        </p:attrNameLst>
                                      </p:cBhvr>
                                      <p:tavLst>
                                        <p:tav fmla="" tm="0">
                                          <p:val>
                                            <p:strVal val="#ppt_x"/>
                                          </p:val>
                                        </p:tav>
                                        <p:tav fmla="" tm="100000">
                                          <p:val>
                                            <p:strVal val="#ppt_x+1"/>
                                          </p:val>
                                        </p:tav>
                                      </p:tavLst>
                                    </p:anim>
                                    <p:set>
                                      <p:cBhvr>
                                        <p:cTn dur="1" fill="hold">
                                          <p:stCondLst>
                                            <p:cond delay="1000"/>
                                          </p:stCondLst>
                                        </p:cTn>
                                        <p:tgtEl>
                                          <p:spTgt spid="8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81"/>
                                        </p:tgtEl>
                                        <p:attrNameLst>
                                          <p:attrName>ppt_x</p:attrName>
                                        </p:attrNameLst>
                                      </p:cBhvr>
                                      <p:tavLst>
                                        <p:tav fmla="" tm="0">
                                          <p:val>
                                            <p:strVal val="#ppt_x"/>
                                          </p:val>
                                        </p:tav>
                                        <p:tav fmla="" tm="100000">
                                          <p:val>
                                            <p:strVal val="#ppt_x+1"/>
                                          </p:val>
                                        </p:tav>
                                      </p:tavLst>
                                    </p:anim>
                                    <p:set>
                                      <p:cBhvr>
                                        <p:cTn dur="1" fill="hold">
                                          <p:stCondLst>
                                            <p:cond delay="1000"/>
                                          </p:stCondLst>
                                        </p:cTn>
                                        <p:tgtEl>
                                          <p:spTgt spid="8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82"/>
                                        </p:tgtEl>
                                        <p:attrNameLst>
                                          <p:attrName>ppt_x</p:attrName>
                                        </p:attrNameLst>
                                      </p:cBhvr>
                                      <p:tavLst>
                                        <p:tav fmla="" tm="0">
                                          <p:val>
                                            <p:strVal val="#ppt_x"/>
                                          </p:val>
                                        </p:tav>
                                        <p:tav fmla="" tm="100000">
                                          <p:val>
                                            <p:strVal val="#ppt_x+1"/>
                                          </p:val>
                                        </p:tav>
                                      </p:tavLst>
                                    </p:anim>
                                    <p:set>
                                      <p:cBhvr>
                                        <p:cTn dur="1" fill="hold">
                                          <p:stCondLst>
                                            <p:cond delay="1000"/>
                                          </p:stCondLst>
                                        </p:cTn>
                                        <p:tgtEl>
                                          <p:spTgt spid="8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89" name="Google Shape;89;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0" name="Google Shape;90;p6"/>
          <p:cNvSpPr txBox="1"/>
          <p:nvPr/>
        </p:nvSpPr>
        <p:spPr>
          <a:xfrm>
            <a:off x="311400" y="1017600"/>
            <a:ext cx="8521200" cy="26727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In the previous lesson we looked at what the whole program was doing:</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The solar energy meter program measures the amount of energy available from the solar store.  It then creates a simple LED bar chart to display the amount of energy available in the store.  The program also enables the user to turn the fan on and off, using button a and b respectively.</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sp>
        <p:nvSpPr>
          <p:cNvPr id="91" name="Google Shape;91;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pic>
        <p:nvPicPr>
          <p:cNvPr id="92" name="Google Shape;92;p6"/>
          <p:cNvPicPr preferRelativeResize="0"/>
          <p:nvPr/>
        </p:nvPicPr>
        <p:blipFill rotWithShape="1">
          <a:blip r:embed="rId3">
            <a:alphaModFix/>
          </a:blip>
          <a:srcRect b="0" l="0" r="0" t="31758"/>
          <a:stretch/>
        </p:blipFill>
        <p:spPr>
          <a:xfrm>
            <a:off x="1366825" y="3690271"/>
            <a:ext cx="6410325" cy="1241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0" st="0"/>
                                            </p:txEl>
                                          </p:spTgt>
                                        </p:tgtEl>
                                        <p:attrNameLst>
                                          <p:attrName>style.visibility</p:attrName>
                                        </p:attrNameLst>
                                      </p:cBhvr>
                                      <p:to>
                                        <p:strVal val="visible"/>
                                      </p:to>
                                    </p:set>
                                    <p:animEffect filter="fade" transition="in">
                                      <p:cBhvr>
                                        <p:cTn dur="1000"/>
                                        <p:tgtEl>
                                          <p:spTgt spid="9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1" st="1"/>
                                            </p:txEl>
                                          </p:spTgt>
                                        </p:tgtEl>
                                        <p:attrNameLst>
                                          <p:attrName>style.visibility</p:attrName>
                                        </p:attrNameLst>
                                      </p:cBhvr>
                                      <p:to>
                                        <p:strVal val="visible"/>
                                      </p:to>
                                    </p:set>
                                    <p:animEffect filter="fade" transition="in">
                                      <p:cBhvr>
                                        <p:cTn dur="1000"/>
                                        <p:tgtEl>
                                          <p:spTgt spid="9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2" st="2"/>
                                            </p:txEl>
                                          </p:spTgt>
                                        </p:tgtEl>
                                        <p:attrNameLst>
                                          <p:attrName>style.visibility</p:attrName>
                                        </p:attrNameLst>
                                      </p:cBhvr>
                                      <p:to>
                                        <p:strVal val="visible"/>
                                      </p:to>
                                    </p:set>
                                    <p:animEffect filter="fade" transition="in">
                                      <p:cBhvr>
                                        <p:cTn dur="1000"/>
                                        <p:tgtEl>
                                          <p:spTgt spid="9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3" st="3"/>
                                            </p:txEl>
                                          </p:spTgt>
                                        </p:tgtEl>
                                        <p:attrNameLst>
                                          <p:attrName>style.visibility</p:attrName>
                                        </p:attrNameLst>
                                      </p:cBhvr>
                                      <p:to>
                                        <p:strVal val="visible"/>
                                      </p:to>
                                    </p:set>
                                    <p:animEffect filter="fade" transition="in">
                                      <p:cBhvr>
                                        <p:cTn dur="1000"/>
                                        <p:tgtEl>
                                          <p:spTgt spid="9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4" st="4"/>
                                            </p:txEl>
                                          </p:spTgt>
                                        </p:tgtEl>
                                        <p:attrNameLst>
                                          <p:attrName>style.visibility</p:attrName>
                                        </p:attrNameLst>
                                      </p:cBhvr>
                                      <p:to>
                                        <p:strVal val="visible"/>
                                      </p:to>
                                    </p:set>
                                    <p:animEffect filter="fade" transition="in">
                                      <p:cBhvr>
                                        <p:cTn dur="1000"/>
                                        <p:tgtEl>
                                          <p:spTgt spid="9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5" st="5"/>
                                            </p:txEl>
                                          </p:spTgt>
                                        </p:tgtEl>
                                        <p:attrNameLst>
                                          <p:attrName>style.visibility</p:attrName>
                                        </p:attrNameLst>
                                      </p:cBhvr>
                                      <p:to>
                                        <p:strVal val="visible"/>
                                      </p:to>
                                    </p:set>
                                    <p:animEffect filter="fade" transition="in">
                                      <p:cBhvr>
                                        <p:cTn dur="1000"/>
                                        <p:tgtEl>
                                          <p:spTgt spid="9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xEl>
                                              <p:pRg end="6" st="6"/>
                                            </p:txEl>
                                          </p:spTgt>
                                        </p:tgtEl>
                                        <p:attrNameLst>
                                          <p:attrName>style.visibility</p:attrName>
                                        </p:attrNameLst>
                                      </p:cBhvr>
                                      <p:to>
                                        <p:strVal val="visible"/>
                                      </p:to>
                                    </p:set>
                                    <p:animEffect filter="fade" transition="in">
                                      <p:cBhvr>
                                        <p:cTn dur="1000"/>
                                        <p:tgtEl>
                                          <p:spTgt spid="90">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98" name="Google Shape;98;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9" name="Google Shape;99;p7"/>
          <p:cNvSpPr txBox="1"/>
          <p:nvPr/>
        </p:nvSpPr>
        <p:spPr>
          <a:xfrm>
            <a:off x="449125" y="1173575"/>
            <a:ext cx="1673700" cy="3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434343"/>
              </a:solidFill>
              <a:latin typeface="Arial"/>
              <a:ea typeface="Arial"/>
              <a:cs typeface="Arial"/>
              <a:sym typeface="Arial"/>
            </a:endParaRPr>
          </a:p>
        </p:txBody>
      </p:sp>
      <p:sp>
        <p:nvSpPr>
          <p:cNvPr id="100" name="Google Shape;100;p7"/>
          <p:cNvSpPr txBox="1"/>
          <p:nvPr/>
        </p:nvSpPr>
        <p:spPr>
          <a:xfrm>
            <a:off x="6786100" y="1157850"/>
            <a:ext cx="2245200" cy="332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Flash the code for the energy meter program to your micro:bit.  As the amount of stored electricity grows the bar chart will increase in size.  Use buttons a and b on the micro:bit to turn the fan on and off.</a:t>
            </a:r>
            <a:endParaRPr b="0" i="0" sz="1800" u="none" cap="none" strike="noStrike">
              <a:solidFill>
                <a:srgbClr val="434343"/>
              </a:solidFill>
              <a:latin typeface="Arial"/>
              <a:ea typeface="Arial"/>
              <a:cs typeface="Arial"/>
              <a:sym typeface="Arial"/>
            </a:endParaRPr>
          </a:p>
        </p:txBody>
      </p:sp>
      <p:sp>
        <p:nvSpPr>
          <p:cNvPr id="101" name="Google Shape;101;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pic>
        <p:nvPicPr>
          <p:cNvPr id="102" name="Google Shape;102;p7"/>
          <p:cNvPicPr preferRelativeResize="0"/>
          <p:nvPr/>
        </p:nvPicPr>
        <p:blipFill rotWithShape="1">
          <a:blip r:embed="rId3">
            <a:alphaModFix/>
          </a:blip>
          <a:srcRect b="0" l="0" r="0" t="0"/>
          <a:stretch/>
        </p:blipFill>
        <p:spPr>
          <a:xfrm>
            <a:off x="2199025" y="1157850"/>
            <a:ext cx="4510876" cy="261548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9"/>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08" name="Google Shape;108;p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9" name="Google Shape;109;p9"/>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Programming features: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You may remember (if you’ve got a photographic memory!)</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that in the last lesson we got as far as investigating line 11</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which is where the main program starts.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Take out your code conversation attempt from last</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time and continue filling in any spaces as we discuss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this as a class.</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10" name="Google Shape;110;p9"/>
          <p:cNvPicPr preferRelativeResize="0"/>
          <p:nvPr/>
        </p:nvPicPr>
        <p:blipFill rotWithShape="1">
          <a:blip r:embed="rId3">
            <a:alphaModFix/>
          </a:blip>
          <a:srcRect b="0" l="0" r="0" t="0"/>
          <a:stretch/>
        </p:blipFill>
        <p:spPr>
          <a:xfrm>
            <a:off x="6234326" y="1926225"/>
            <a:ext cx="2909725" cy="3032925"/>
          </a:xfrm>
          <a:prstGeom prst="rect">
            <a:avLst/>
          </a:prstGeom>
          <a:noFill/>
          <a:ln>
            <a:noFill/>
          </a:ln>
        </p:spPr>
      </p:pic>
      <p:sp>
        <p:nvSpPr>
          <p:cNvPr id="111" name="Google Shape;111;p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